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58" r:id="rId2"/>
    <p:sldId id="262" r:id="rId3"/>
    <p:sldId id="304" r:id="rId4"/>
    <p:sldId id="305" r:id="rId5"/>
    <p:sldId id="315" r:id="rId6"/>
    <p:sldId id="316" r:id="rId7"/>
    <p:sldId id="317" r:id="rId8"/>
    <p:sldId id="318" r:id="rId9"/>
    <p:sldId id="284" r:id="rId10"/>
    <p:sldId id="306" r:id="rId11"/>
    <p:sldId id="307" r:id="rId12"/>
    <p:sldId id="285" r:id="rId13"/>
    <p:sldId id="283" r:id="rId14"/>
    <p:sldId id="333" r:id="rId15"/>
    <p:sldId id="287" r:id="rId16"/>
    <p:sldId id="290" r:id="rId17"/>
    <p:sldId id="308" r:id="rId18"/>
    <p:sldId id="309" r:id="rId19"/>
    <p:sldId id="310" r:id="rId20"/>
    <p:sldId id="311" r:id="rId21"/>
    <p:sldId id="312" r:id="rId22"/>
    <p:sldId id="313" r:id="rId23"/>
    <p:sldId id="346" r:id="rId24"/>
    <p:sldId id="314" r:id="rId25"/>
    <p:sldId id="319" r:id="rId26"/>
    <p:sldId id="320" r:id="rId27"/>
    <p:sldId id="325" r:id="rId28"/>
    <p:sldId id="326" r:id="rId29"/>
    <p:sldId id="330" r:id="rId30"/>
    <p:sldId id="331" r:id="rId31"/>
    <p:sldId id="327" r:id="rId32"/>
    <p:sldId id="328" r:id="rId33"/>
    <p:sldId id="332" r:id="rId34"/>
    <p:sldId id="337" r:id="rId35"/>
    <p:sldId id="338" r:id="rId36"/>
    <p:sldId id="339" r:id="rId37"/>
    <p:sldId id="347" r:id="rId38"/>
    <p:sldId id="340" r:id="rId39"/>
    <p:sldId id="324" r:id="rId40"/>
    <p:sldId id="336" r:id="rId41"/>
    <p:sldId id="291" r:id="rId42"/>
    <p:sldId id="342" r:id="rId43"/>
    <p:sldId id="343" r:id="rId44"/>
    <p:sldId id="344" r:id="rId45"/>
    <p:sldId id="345" r:id="rId46"/>
    <p:sldId id="348" r:id="rId47"/>
    <p:sldId id="349" r:id="rId48"/>
    <p:sldId id="272" r:id="rId49"/>
    <p:sldId id="263" r:id="rId50"/>
    <p:sldId id="341" r:id="rId51"/>
    <p:sldId id="289" r:id="rId52"/>
    <p:sldId id="294" r:id="rId53"/>
    <p:sldId id="295" r:id="rId54"/>
    <p:sldId id="296" r:id="rId55"/>
    <p:sldId id="298" r:id="rId56"/>
    <p:sldId id="297" r:id="rId57"/>
    <p:sldId id="299" r:id="rId58"/>
    <p:sldId id="278" r:id="rId59"/>
    <p:sldId id="279" r:id="rId60"/>
    <p:sldId id="280" r:id="rId61"/>
    <p:sldId id="302" r:id="rId62"/>
    <p:sldId id="303" r:id="rId63"/>
    <p:sldId id="271" r:id="rId64"/>
    <p:sldId id="259" r:id="rId65"/>
    <p:sldId id="261" r:id="rId66"/>
    <p:sldId id="266" r:id="rId67"/>
    <p:sldId id="267" r:id="rId68"/>
    <p:sldId id="268" r:id="rId69"/>
    <p:sldId id="269" r:id="rId70"/>
  </p:sldIdLst>
  <p:sldSz cx="9144000" cy="5143500" type="screen16x9"/>
  <p:notesSz cx="6858000" cy="9144000"/>
  <p:custDataLst>
    <p:tags r:id="rId7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ntacula Geht-dich-nix-an" initials="TGdna" lastIdx="1" clrIdx="0">
    <p:extLst>
      <p:ext uri="{19B8F6BF-5375-455C-9EA6-DF929625EA0E}">
        <p15:presenceInfo xmlns:p15="http://schemas.microsoft.com/office/powerpoint/2012/main" userId="6e5e425b991d53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5C"/>
    <a:srgbClr val="FFFFFF"/>
    <a:srgbClr val="FBFCFC"/>
    <a:srgbClr val="FCFCFC"/>
    <a:srgbClr val="FCFCFD"/>
    <a:srgbClr val="FCFDFD"/>
    <a:srgbClr val="FDFDFD"/>
    <a:srgbClr val="FDFDFE"/>
    <a:srgbClr val="FDFEFE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Objects="1" showGuides="1">
      <p:cViewPr varScale="1">
        <p:scale>
          <a:sx n="152" d="100"/>
          <a:sy n="152" d="100"/>
        </p:scale>
        <p:origin x="426" y="138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gs" Target="tags/tag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0977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1679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899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0952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7449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49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5773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7263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54936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84324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533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</p:spPr>
        <p:txBody>
          <a:bodyPr t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2374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/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5" y="1239837"/>
            <a:ext cx="33496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3886201" y="1239837"/>
            <a:ext cx="33496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7416801" y="4155928"/>
            <a:ext cx="1547813" cy="467268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416801" y="3562453"/>
            <a:ext cx="1547813" cy="521465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416801" y="4623195"/>
            <a:ext cx="1547813" cy="180580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7632340" y="203047"/>
            <a:ext cx="1368153" cy="781408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3" r:id="rId15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C899D4D8-E739-41E8-821E-6586096386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9" b="11319"/>
          <a:stretch>
            <a:fillRect/>
          </a:stretch>
        </p:blipFill>
        <p:spPr/>
      </p:pic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1" name="Title 20"/>
          <p:cNvSpPr>
            <a:spLocks noGrp="1"/>
          </p:cNvSpPr>
          <p:nvPr>
            <p:ph type="ctrTitle"/>
          </p:nvPr>
        </p:nvSpPr>
        <p:spPr/>
        <p:txBody>
          <a:bodyPr tIns="0">
            <a:noAutofit/>
          </a:bodyPr>
          <a:lstStyle/>
          <a:p>
            <a:r>
              <a:rPr lang="en-GB" dirty="0"/>
              <a:t>Discovering a Global Data Model from Event Logs</a:t>
            </a:r>
            <a:endParaRPr lang="en-US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Kim-Pascal Borchart</a:t>
            </a:r>
          </a:p>
          <a:p>
            <a:r>
              <a:rPr lang="de-DE" dirty="0"/>
              <a:t>BPI @ HPI</a:t>
            </a:r>
          </a:p>
          <a:p>
            <a:r>
              <a:rPr lang="de-DE" dirty="0"/>
              <a:t>Summer 2021</a:t>
            </a:r>
          </a:p>
        </p:txBody>
      </p:sp>
    </p:spTree>
    <p:extLst>
      <p:ext uri="{BB962C8B-B14F-4D97-AF65-F5344CB8AC3E}">
        <p14:creationId xmlns:p14="http://schemas.microsoft.com/office/powerpoint/2010/main" val="112210005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A498C-CB22-4D46-AF35-BCFE260B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- Example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EEBB-CCEF-4EB4-A755-1AD6837780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0CCB-3957-484C-8C9B-E7F3744476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3BCF-CC07-4550-B288-59761E4019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10</a:t>
            </a:fld>
            <a:endParaRPr lang="en-US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1BDF8E-A44F-4E75-A5F6-E4DD81640680}"/>
              </a:ext>
            </a:extLst>
          </p:cNvPr>
          <p:cNvGrpSpPr/>
          <p:nvPr/>
        </p:nvGrpSpPr>
        <p:grpSpPr>
          <a:xfrm>
            <a:off x="755576" y="1825983"/>
            <a:ext cx="3991753" cy="2451789"/>
            <a:chOff x="755576" y="1825983"/>
            <a:chExt cx="3991753" cy="245178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D359BD4-C962-4EC8-9573-A70ED05DDB09}"/>
                </a:ext>
              </a:extLst>
            </p:cNvPr>
            <p:cNvSpPr/>
            <p:nvPr/>
          </p:nvSpPr>
          <p:spPr bwMode="gray">
            <a:xfrm>
              <a:off x="755576" y="1958720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357BEA2-30A3-4811-8C92-42A990A15064}"/>
                </a:ext>
              </a:extLst>
            </p:cNvPr>
            <p:cNvSpPr/>
            <p:nvPr/>
          </p:nvSpPr>
          <p:spPr bwMode="gray">
            <a:xfrm>
              <a:off x="755576" y="2724150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FC374D-3F72-48E3-8B0C-3C65EFD8C8FF}"/>
                </a:ext>
              </a:extLst>
            </p:cNvPr>
            <p:cNvSpPr/>
            <p:nvPr/>
          </p:nvSpPr>
          <p:spPr bwMode="gray">
            <a:xfrm>
              <a:off x="755580" y="3491264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73223D-8FCA-47BA-A920-946A3355C8F0}"/>
                </a:ext>
              </a:extLst>
            </p:cNvPr>
            <p:cNvSpPr/>
            <p:nvPr/>
          </p:nvSpPr>
          <p:spPr bwMode="gray">
            <a:xfrm>
              <a:off x="3955241" y="1825983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Att1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8D7201-0024-422A-874C-3EABFA6B3587}"/>
                </a:ext>
              </a:extLst>
            </p:cNvPr>
            <p:cNvSpPr/>
            <p:nvPr/>
          </p:nvSpPr>
          <p:spPr bwMode="gray">
            <a:xfrm>
              <a:off x="3955241" y="2486908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Att2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440C3F-8D8D-457F-BAAA-4149DD04CEAD}"/>
                </a:ext>
              </a:extLst>
            </p:cNvPr>
            <p:cNvSpPr/>
            <p:nvPr/>
          </p:nvSpPr>
          <p:spPr bwMode="gray">
            <a:xfrm>
              <a:off x="3955241" y="3147833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Att3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6CFA59-1812-46F8-8E93-ABCFAD6526B0}"/>
                </a:ext>
              </a:extLst>
            </p:cNvPr>
            <p:cNvSpPr/>
            <p:nvPr/>
          </p:nvSpPr>
          <p:spPr bwMode="gray">
            <a:xfrm>
              <a:off x="3955241" y="3808758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Att4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E1CDDFC-C698-4326-B11A-2FBAD3474BE9}"/>
                </a:ext>
              </a:extLst>
            </p:cNvPr>
            <p:cNvCxnSpPr>
              <a:stCxn id="7" idx="3"/>
              <a:endCxn id="10" idx="1"/>
            </p:cNvCxnSpPr>
            <p:nvPr/>
          </p:nvCxnSpPr>
          <p:spPr bwMode="gray">
            <a:xfrm flipV="1">
              <a:off x="1691680" y="2060490"/>
              <a:ext cx="2263561" cy="20474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38C500-F79A-4695-BC9D-A5668C0D4F53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 bwMode="gray">
            <a:xfrm>
              <a:off x="1691680" y="2265235"/>
              <a:ext cx="2263561" cy="45618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E71965B-82D1-489F-ABA2-3CE471667C2E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 bwMode="gray">
            <a:xfrm flipV="1">
              <a:off x="1691680" y="2060490"/>
              <a:ext cx="2263561" cy="9701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2208FD-0F07-480B-A54B-D511DC94D30D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 bwMode="gray">
            <a:xfrm flipV="1">
              <a:off x="1691680" y="2721415"/>
              <a:ext cx="2263561" cy="30925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2A2C5AB-CF68-4D00-8CE6-D4C8CA1B1961}"/>
                </a:ext>
              </a:extLst>
            </p:cNvPr>
            <p:cNvCxnSpPr>
              <a:cxnSpLocks/>
              <a:stCxn id="8" idx="3"/>
              <a:endCxn id="12" idx="1"/>
            </p:cNvCxnSpPr>
            <p:nvPr/>
          </p:nvCxnSpPr>
          <p:spPr bwMode="gray">
            <a:xfrm>
              <a:off x="1691680" y="3030665"/>
              <a:ext cx="2263561" cy="3516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8BFBBB-4162-46D1-8CF0-C5D801C01C0A}"/>
                </a:ext>
              </a:extLst>
            </p:cNvPr>
            <p:cNvCxnSpPr>
              <a:cxnSpLocks/>
              <a:stCxn id="9" idx="3"/>
              <a:endCxn id="13" idx="1"/>
            </p:cNvCxnSpPr>
            <p:nvPr/>
          </p:nvCxnSpPr>
          <p:spPr bwMode="gray">
            <a:xfrm>
              <a:off x="1691684" y="3797779"/>
              <a:ext cx="2263557" cy="24548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684CCE9-8B93-4AE1-B323-41B3D0A11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45" y="1091622"/>
            <a:ext cx="3590900" cy="24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6201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A498C-CB22-4D46-AF35-BCFE260B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- Example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EEBB-CCEF-4EB4-A755-1AD6837780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0CCB-3957-484C-8C9B-E7F3744476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3BCF-CC07-4550-B288-59761E4019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11</a:t>
            </a:fld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359BD4-C962-4EC8-9573-A70ED05DDB09}"/>
              </a:ext>
            </a:extLst>
          </p:cNvPr>
          <p:cNvSpPr/>
          <p:nvPr/>
        </p:nvSpPr>
        <p:spPr bwMode="gray">
          <a:xfrm>
            <a:off x="755576" y="195872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57BEA2-30A3-4811-8C92-42A990A15064}"/>
              </a:ext>
            </a:extLst>
          </p:cNvPr>
          <p:cNvSpPr/>
          <p:nvPr/>
        </p:nvSpPr>
        <p:spPr bwMode="gray">
          <a:xfrm>
            <a:off x="755576" y="272415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73223D-8FCA-47BA-A920-946A3355C8F0}"/>
              </a:ext>
            </a:extLst>
          </p:cNvPr>
          <p:cNvSpPr/>
          <p:nvPr/>
        </p:nvSpPr>
        <p:spPr bwMode="gray">
          <a:xfrm>
            <a:off x="3955241" y="182598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Att1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8D7201-0024-422A-874C-3EABFA6B3587}"/>
              </a:ext>
            </a:extLst>
          </p:cNvPr>
          <p:cNvSpPr/>
          <p:nvPr/>
        </p:nvSpPr>
        <p:spPr bwMode="gray">
          <a:xfrm>
            <a:off x="3955241" y="248690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Att2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440C3F-8D8D-457F-BAAA-4149DD04CEAD}"/>
              </a:ext>
            </a:extLst>
          </p:cNvPr>
          <p:cNvSpPr/>
          <p:nvPr/>
        </p:nvSpPr>
        <p:spPr bwMode="gray">
          <a:xfrm>
            <a:off x="3955241" y="314783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Att3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1CDDFC-C698-4326-B11A-2FBAD3474BE9}"/>
              </a:ext>
            </a:extLst>
          </p:cNvPr>
          <p:cNvCxnSpPr>
            <a:stCxn id="7" idx="3"/>
            <a:endCxn id="10" idx="1"/>
          </p:cNvCxnSpPr>
          <p:nvPr/>
        </p:nvCxnSpPr>
        <p:spPr bwMode="gray">
          <a:xfrm flipV="1">
            <a:off x="1691680" y="2060490"/>
            <a:ext cx="2263561" cy="2047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38C500-F79A-4695-BC9D-A5668C0D4F53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 bwMode="gray">
          <a:xfrm>
            <a:off x="1691680" y="2265235"/>
            <a:ext cx="2263561" cy="4561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71965B-82D1-489F-ABA2-3CE471667C2E}"/>
              </a:ext>
            </a:extLst>
          </p:cNvPr>
          <p:cNvCxnSpPr>
            <a:stCxn id="8" idx="3"/>
            <a:endCxn id="10" idx="1"/>
          </p:cNvCxnSpPr>
          <p:nvPr/>
        </p:nvCxnSpPr>
        <p:spPr bwMode="gray">
          <a:xfrm flipV="1">
            <a:off x="1691680" y="2060490"/>
            <a:ext cx="2263561" cy="9701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2208FD-0F07-480B-A54B-D511DC94D30D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 bwMode="gray">
          <a:xfrm flipV="1">
            <a:off x="1691680" y="2721415"/>
            <a:ext cx="2263561" cy="3092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A2C5AB-CF68-4D00-8CE6-D4C8CA1B1961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 bwMode="gray">
          <a:xfrm>
            <a:off x="1691680" y="3030665"/>
            <a:ext cx="2263561" cy="3516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684CCE9-8B93-4AE1-B323-41B3D0A11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45" y="1091622"/>
            <a:ext cx="3590900" cy="24773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491C9B-F939-4915-9391-A7FFBFBB79DD}"/>
              </a:ext>
            </a:extLst>
          </p:cNvPr>
          <p:cNvSpPr/>
          <p:nvPr/>
        </p:nvSpPr>
        <p:spPr bwMode="gray">
          <a:xfrm>
            <a:off x="4641905" y="3849502"/>
            <a:ext cx="1440160" cy="1080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3936C1-382C-4513-824C-A379607FBF89}"/>
              </a:ext>
            </a:extLst>
          </p:cNvPr>
          <p:cNvCxnSpPr/>
          <p:nvPr/>
        </p:nvCxnSpPr>
        <p:spPr bwMode="gray">
          <a:xfrm>
            <a:off x="4641905" y="4051878"/>
            <a:ext cx="144016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98F0922-3072-4070-9D83-329938640B53}"/>
              </a:ext>
            </a:extLst>
          </p:cNvPr>
          <p:cNvSpPr txBox="1"/>
          <p:nvPr/>
        </p:nvSpPr>
        <p:spPr bwMode="gray">
          <a:xfrm>
            <a:off x="4731636" y="412109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Attr4</a:t>
            </a:r>
            <a:endParaRPr lang="en-GB" sz="1200" dirty="0" err="1"/>
          </a:p>
        </p:txBody>
      </p:sp>
    </p:spTree>
    <p:extLst>
      <p:ext uri="{BB962C8B-B14F-4D97-AF65-F5344CB8AC3E}">
        <p14:creationId xmlns:p14="http://schemas.microsoft.com/office/powerpoint/2010/main" val="109206556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A498C-CB22-4D46-AF35-BCFE260B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– Data Structure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EEBB-CCEF-4EB4-A755-1AD6837780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0CCB-3957-484C-8C9B-E7F3744476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3BCF-CC07-4550-B288-59761E4019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12</a:t>
            </a:fld>
            <a:endParaRPr lang="en-US" b="1" dirty="0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3B4B2160-D13D-4DB0-BAB1-AFAB38130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575874"/>
              </p:ext>
            </p:extLst>
          </p:nvPr>
        </p:nvGraphicFramePr>
        <p:xfrm>
          <a:off x="354086" y="3003798"/>
          <a:ext cx="60960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8210355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8436348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106126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697854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832440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Att1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Att2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Att3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Att4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21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740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655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x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21986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A9FF877F-3CCD-4D51-B722-861CCE7E6737}"/>
              </a:ext>
            </a:extLst>
          </p:cNvPr>
          <p:cNvGrpSpPr/>
          <p:nvPr/>
        </p:nvGrpSpPr>
        <p:grpSpPr>
          <a:xfrm>
            <a:off x="364050" y="1347614"/>
            <a:ext cx="2119718" cy="1384555"/>
            <a:chOff x="398361" y="1300139"/>
            <a:chExt cx="1800200" cy="103379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11BDF8E-A44F-4E75-A5F6-E4DD81640680}"/>
                </a:ext>
              </a:extLst>
            </p:cNvPr>
            <p:cNvGrpSpPr/>
            <p:nvPr/>
          </p:nvGrpSpPr>
          <p:grpSpPr>
            <a:xfrm>
              <a:off x="398361" y="1300139"/>
              <a:ext cx="1800200" cy="1033799"/>
              <a:chOff x="755576" y="1825983"/>
              <a:chExt cx="3991753" cy="2451789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359BD4-C962-4EC8-9573-A70ED05DDB09}"/>
                  </a:ext>
                </a:extLst>
              </p:cNvPr>
              <p:cNvSpPr/>
              <p:nvPr/>
            </p:nvSpPr>
            <p:spPr bwMode="gray">
              <a:xfrm>
                <a:off x="755576" y="1958720"/>
                <a:ext cx="936104" cy="613030"/>
              </a:xfrm>
              <a:prstGeom prst="round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GB" sz="2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357BEA2-30A3-4811-8C92-42A990A15064}"/>
                  </a:ext>
                </a:extLst>
              </p:cNvPr>
              <p:cNvSpPr/>
              <p:nvPr/>
            </p:nvSpPr>
            <p:spPr bwMode="gray">
              <a:xfrm>
                <a:off x="755576" y="2724150"/>
                <a:ext cx="936104" cy="613030"/>
              </a:xfrm>
              <a:prstGeom prst="round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en-GB" sz="2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BFC374D-3F72-48E3-8B0C-3C65EFD8C8FF}"/>
                  </a:ext>
                </a:extLst>
              </p:cNvPr>
              <p:cNvSpPr/>
              <p:nvPr/>
            </p:nvSpPr>
            <p:spPr bwMode="gray">
              <a:xfrm>
                <a:off x="755580" y="3491264"/>
                <a:ext cx="936104" cy="613030"/>
              </a:xfrm>
              <a:prstGeom prst="round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en-GB" sz="2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73223D-8FCA-47BA-A920-946A3355C8F0}"/>
                  </a:ext>
                </a:extLst>
              </p:cNvPr>
              <p:cNvSpPr/>
              <p:nvPr/>
            </p:nvSpPr>
            <p:spPr bwMode="gray">
              <a:xfrm>
                <a:off x="3955241" y="1825983"/>
                <a:ext cx="792088" cy="469014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500" dirty="0">
                    <a:solidFill>
                      <a:schemeClr val="bg1"/>
                    </a:solidFill>
                  </a:rPr>
                  <a:t>Att1</a:t>
                </a:r>
                <a:endParaRPr lang="en-GB" sz="12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F8D7201-0024-422A-874C-3EABFA6B3587}"/>
                  </a:ext>
                </a:extLst>
              </p:cNvPr>
              <p:cNvSpPr/>
              <p:nvPr/>
            </p:nvSpPr>
            <p:spPr bwMode="gray">
              <a:xfrm>
                <a:off x="3955241" y="2486908"/>
                <a:ext cx="792088" cy="469014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500" dirty="0">
                    <a:solidFill>
                      <a:schemeClr val="bg1"/>
                    </a:solidFill>
                  </a:rPr>
                  <a:t>Att2</a:t>
                </a:r>
                <a:endParaRPr lang="en-GB" sz="5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B440C3F-8D8D-457F-BAAA-4149DD04CEAD}"/>
                  </a:ext>
                </a:extLst>
              </p:cNvPr>
              <p:cNvSpPr/>
              <p:nvPr/>
            </p:nvSpPr>
            <p:spPr bwMode="gray">
              <a:xfrm>
                <a:off x="3955241" y="3147833"/>
                <a:ext cx="792088" cy="469014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500" dirty="0">
                    <a:solidFill>
                      <a:schemeClr val="bg1"/>
                    </a:solidFill>
                  </a:rPr>
                  <a:t>Att3</a:t>
                </a:r>
                <a:endParaRPr lang="en-GB" sz="5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96CFA59-1812-46F8-8E93-ABCFAD6526B0}"/>
                  </a:ext>
                </a:extLst>
              </p:cNvPr>
              <p:cNvSpPr/>
              <p:nvPr/>
            </p:nvSpPr>
            <p:spPr bwMode="gray">
              <a:xfrm>
                <a:off x="3955241" y="3808758"/>
                <a:ext cx="792088" cy="469014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500" dirty="0">
                    <a:solidFill>
                      <a:schemeClr val="bg1"/>
                    </a:solidFill>
                  </a:rPr>
                  <a:t>Att4</a:t>
                </a:r>
                <a:endParaRPr lang="en-GB" sz="500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E1CDDFC-C698-4326-B11A-2FBAD3474BE9}"/>
                  </a:ext>
                </a:extLst>
              </p:cNvPr>
              <p:cNvCxnSpPr>
                <a:stCxn id="7" idx="3"/>
                <a:endCxn id="10" idx="1"/>
              </p:cNvCxnSpPr>
              <p:nvPr/>
            </p:nvCxnSpPr>
            <p:spPr bwMode="gray">
              <a:xfrm flipV="1">
                <a:off x="1691680" y="2060490"/>
                <a:ext cx="2263561" cy="204745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938C500-F79A-4695-BC9D-A5668C0D4F53}"/>
                  </a:ext>
                </a:extLst>
              </p:cNvPr>
              <p:cNvCxnSpPr>
                <a:cxnSpLocks/>
                <a:stCxn id="7" idx="3"/>
                <a:endCxn id="11" idx="1"/>
              </p:cNvCxnSpPr>
              <p:nvPr/>
            </p:nvCxnSpPr>
            <p:spPr bwMode="gray">
              <a:xfrm>
                <a:off x="1691680" y="2265235"/>
                <a:ext cx="2263561" cy="45618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E71965B-82D1-489F-ABA2-3CE471667C2E}"/>
                  </a:ext>
                </a:extLst>
              </p:cNvPr>
              <p:cNvCxnSpPr>
                <a:stCxn id="8" idx="3"/>
                <a:endCxn id="10" idx="1"/>
              </p:cNvCxnSpPr>
              <p:nvPr/>
            </p:nvCxnSpPr>
            <p:spPr bwMode="gray">
              <a:xfrm flipV="1">
                <a:off x="1691680" y="2060490"/>
                <a:ext cx="2263561" cy="970175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92208FD-0F07-480B-A54B-D511DC94D30D}"/>
                  </a:ext>
                </a:extLst>
              </p:cNvPr>
              <p:cNvCxnSpPr>
                <a:cxnSpLocks/>
                <a:stCxn id="8" idx="3"/>
                <a:endCxn id="11" idx="1"/>
              </p:cNvCxnSpPr>
              <p:nvPr/>
            </p:nvCxnSpPr>
            <p:spPr bwMode="gray">
              <a:xfrm flipV="1">
                <a:off x="1691680" y="2721415"/>
                <a:ext cx="2263561" cy="30925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2A2C5AB-CF68-4D00-8CE6-D4C8CA1B1961}"/>
                  </a:ext>
                </a:extLst>
              </p:cNvPr>
              <p:cNvCxnSpPr>
                <a:cxnSpLocks/>
                <a:stCxn id="8" idx="3"/>
                <a:endCxn id="12" idx="1"/>
              </p:cNvCxnSpPr>
              <p:nvPr/>
            </p:nvCxnSpPr>
            <p:spPr bwMode="gray">
              <a:xfrm>
                <a:off x="1691680" y="3030665"/>
                <a:ext cx="2263561" cy="351675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48BFBBB-4162-46D1-8CF0-C5D801C01C0A}"/>
                  </a:ext>
                </a:extLst>
              </p:cNvPr>
              <p:cNvCxnSpPr>
                <a:cxnSpLocks/>
                <a:stCxn id="9" idx="3"/>
                <a:endCxn id="13" idx="1"/>
              </p:cNvCxnSpPr>
              <p:nvPr/>
            </p:nvCxnSpPr>
            <p:spPr bwMode="gray">
              <a:xfrm>
                <a:off x="1691684" y="3797779"/>
                <a:ext cx="2263557" cy="24548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CEF106-7B11-460A-B202-8A4646A9162B}"/>
                </a:ext>
              </a:extLst>
            </p:cNvPr>
            <p:cNvSpPr txBox="1"/>
            <p:nvPr/>
          </p:nvSpPr>
          <p:spPr bwMode="gray">
            <a:xfrm>
              <a:off x="1138148" y="1336920"/>
              <a:ext cx="162373" cy="13952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x</a:t>
              </a:r>
              <a:endParaRPr lang="en-GB" sz="800" dirty="0" err="1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B7F3BD-AFFB-4F03-A89D-EBB23F3E41B7}"/>
                </a:ext>
              </a:extLst>
            </p:cNvPr>
            <p:cNvSpPr txBox="1"/>
            <p:nvPr/>
          </p:nvSpPr>
          <p:spPr bwMode="gray">
            <a:xfrm>
              <a:off x="1138148" y="1477597"/>
              <a:ext cx="162373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x</a:t>
              </a:r>
              <a:endParaRPr lang="en-GB" sz="800" dirty="0" err="1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FEA255-0464-494C-9F2F-726FD7AF6F93}"/>
                </a:ext>
              </a:extLst>
            </p:cNvPr>
            <p:cNvSpPr txBox="1"/>
            <p:nvPr/>
          </p:nvSpPr>
          <p:spPr bwMode="gray">
            <a:xfrm>
              <a:off x="1138148" y="1708625"/>
              <a:ext cx="162373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x</a:t>
              </a:r>
              <a:endParaRPr lang="en-GB" sz="800" dirty="0" err="1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910688-3564-4763-9B6F-D5207B6FFCFE}"/>
                </a:ext>
              </a:extLst>
            </p:cNvPr>
            <p:cNvSpPr txBox="1"/>
            <p:nvPr/>
          </p:nvSpPr>
          <p:spPr bwMode="gray">
            <a:xfrm>
              <a:off x="1138148" y="2073916"/>
              <a:ext cx="162373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x</a:t>
              </a:r>
              <a:endParaRPr lang="en-GB" sz="800" dirty="0" err="1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3CD11B-55BC-4CD6-B8BA-FAAFF52C2660}"/>
                </a:ext>
              </a:extLst>
            </p:cNvPr>
            <p:cNvSpPr txBox="1"/>
            <p:nvPr/>
          </p:nvSpPr>
          <p:spPr bwMode="gray">
            <a:xfrm>
              <a:off x="1132397" y="1588952"/>
              <a:ext cx="116238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y</a:t>
              </a:r>
              <a:endParaRPr lang="en-GB" sz="800" dirty="0" err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AB69E6-96A9-4224-9CAB-5F0AED4B1348}"/>
                </a:ext>
              </a:extLst>
            </p:cNvPr>
            <p:cNvSpPr txBox="1"/>
            <p:nvPr/>
          </p:nvSpPr>
          <p:spPr bwMode="gray">
            <a:xfrm>
              <a:off x="1132397" y="1852870"/>
              <a:ext cx="162373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y</a:t>
              </a:r>
              <a:endParaRPr lang="en-GB" sz="8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48913747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3E0A7B-9FA8-46BF-AED0-07B3F21B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– Real World Example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7D3B9-CC6D-4113-931D-484947E6E8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4BED4-23ED-47C1-A8DB-7E6D9078E9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62B5D-77EA-4766-B397-2AE4373F3A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13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66EE5-6FE5-41C8-B05E-F262E31CA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10" y="1076050"/>
            <a:ext cx="2775812" cy="1915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0FBC25-5BE2-449B-8AE0-01753FD0D1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9407" y="1093931"/>
            <a:ext cx="3766588" cy="182277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783711-A89B-4ED5-AE94-85FB9A730A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6517" y="2739546"/>
            <a:ext cx="3312367" cy="248833"/>
          </a:xfrm>
        </p:spPr>
        <p:txBody>
          <a:bodyPr/>
          <a:lstStyle/>
          <a:p>
            <a:r>
              <a:rPr lang="de-DE" sz="800" dirty="0"/>
              <a:t>A2A diagram for one BPI challenge 2017 event log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521662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00AFA6-BCAC-4673-B684-A972079825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Two event logs</a:t>
            </a:r>
          </a:p>
          <a:p>
            <a:pPr lvl="1"/>
            <a:r>
              <a:rPr lang="de-DE" dirty="0"/>
              <a:t>OfferApplications: 1160405 events, 13 attributes</a:t>
            </a:r>
          </a:p>
          <a:p>
            <a:pPr lvl="1"/>
            <a:r>
              <a:rPr lang="de-DE" dirty="0"/>
              <a:t>Offers: 193849 events, 11 attributes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554C4-FD9F-4E0E-9F39-5EEA874191E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B0B6A-A609-4E87-B25D-F276733916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1F9E2-122D-4133-8796-B9E9CAF630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14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9E1322-7384-405E-B99C-ECC5C3688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Intermission:</a:t>
            </a:r>
            <a:br>
              <a:rPr lang="de-DE" dirty="0"/>
            </a:br>
            <a:r>
              <a:rPr lang="de-DE" dirty="0"/>
              <a:t>Dataset – BPI Challenge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191440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13D5E1-9BE0-4500-BAA2-2A28F862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– Data Structure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2CEDE-0214-43CB-9976-C8B924E682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D0D4F-02B3-420C-B3F8-45CEEA3444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C6B6-54AF-4DC0-A0C2-0815B0F584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15</a:t>
            </a:fld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CE055E-6326-41E5-A9F0-BD9B19C835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8" y="2335912"/>
            <a:ext cx="5904656" cy="2704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2180B6-025A-45E7-802C-2118E2D31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42" y="1203598"/>
            <a:ext cx="2281771" cy="110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0848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16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4646C6-D9E8-4035-9F86-E0171A3E0E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1640" y="3200323"/>
            <a:ext cx="3888432" cy="17595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98559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17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6C58D83-7EEB-4746-8588-4C5FC988BECF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1</a:t>
            </a:r>
            <a:endParaRPr lang="en-GB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7A76B-779A-415D-8C8F-02C09DBDD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314" y="1107805"/>
            <a:ext cx="1265599" cy="10312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524142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18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F465563-511E-469A-9612-EC5EC993C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547727"/>
              </p:ext>
            </p:extLst>
          </p:nvPr>
        </p:nvGraphicFramePr>
        <p:xfrm>
          <a:off x="152224" y="1118320"/>
          <a:ext cx="4419775" cy="1484197"/>
        </p:xfrm>
        <a:graphic>
          <a:graphicData uri="http://schemas.openxmlformats.org/drawingml/2006/table">
            <a:tbl>
              <a:tblPr/>
              <a:tblGrid>
                <a:gridCol w="536660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08453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0492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8741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8741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8741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8741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8741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EF70B31-E1EB-48FD-9213-CAD887B95543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2</a:t>
            </a:r>
            <a:endParaRPr lang="en-GB" dirty="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DC548A-D9E5-4FBF-BCA3-B05F73173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107528"/>
            <a:ext cx="1292505" cy="10140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09568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19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CEDE402-7DC5-4D62-89BE-06ED8C580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764389"/>
              </p:ext>
            </p:extLst>
          </p:nvPr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872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A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B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x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x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x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C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D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E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F7AC5D4-F3E1-4F3D-B94F-9C2FA7A4ADDD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3</a:t>
            </a:r>
            <a:endParaRPr lang="en-GB" dirty="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AB1BDB-043F-4DE9-9026-6451EA1F1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7" y="1135900"/>
            <a:ext cx="1117533" cy="1003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34010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/>
              <a:t>Agenda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Write your first topic here</a:t>
            </a:r>
          </a:p>
          <a:p>
            <a:r>
              <a:rPr lang="de-DE"/>
              <a:t>Write your second topic here</a:t>
            </a:r>
          </a:p>
          <a:p>
            <a:r>
              <a:rPr lang="de-DE" b="1"/>
              <a:t>Highlight your topics by using bold font (change manually)</a:t>
            </a:r>
          </a:p>
          <a:p>
            <a:r>
              <a:rPr lang="de-DE"/>
              <a:t>Write your fourth topic here</a:t>
            </a:r>
          </a:p>
          <a:p>
            <a:pPr lvl="1"/>
            <a:r>
              <a:rPr lang="de-DE"/>
              <a:t>If you need further details</a:t>
            </a:r>
          </a:p>
          <a:p>
            <a:pPr lvl="1"/>
            <a:r>
              <a:rPr lang="de-DE"/>
              <a:t>Choose the second text layer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377D12-63C6-4202-9F9D-DAA0BA8C226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522F07-387B-4989-88C2-14A21F0B73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AA8D8-B350-490C-AEE6-1F5A371861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9560359"/>
      </p:ext>
    </p:extLst>
  </p:cSld>
  <p:clrMapOvr>
    <a:masterClrMapping/>
  </p:clrMapOvr>
  <p:transition spd="slow">
    <p:wipe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20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1CFF7D3-3DC1-4C6B-888A-9C3ED163F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14456"/>
              </p:ext>
            </p:extLst>
          </p:nvPr>
        </p:nvGraphicFramePr>
        <p:xfrm>
          <a:off x="162109" y="1107805"/>
          <a:ext cx="4409888" cy="1494714"/>
        </p:xfrm>
        <a:graphic>
          <a:graphicData uri="http://schemas.openxmlformats.org/drawingml/2006/table">
            <a:tbl>
              <a:tblPr/>
              <a:tblGrid>
                <a:gridCol w="487933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4539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m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n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D88C3D4-714B-4AC6-9493-0617FF909087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4</a:t>
            </a:r>
            <a:endParaRPr lang="en-GB" dirty="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86B3A4-1AE0-456F-A978-3A4FDB76A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968" y="1107805"/>
            <a:ext cx="1161168" cy="967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91215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21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1CFF7D3-3DC1-4C6B-888A-9C3ED163F157}"/>
              </a:ext>
            </a:extLst>
          </p:cNvPr>
          <p:cNvGraphicFramePr>
            <a:graphicFrameLocks noGrp="1"/>
          </p:cNvGraphicFramePr>
          <p:nvPr/>
        </p:nvGraphicFramePr>
        <p:xfrm>
          <a:off x="162109" y="1107805"/>
          <a:ext cx="4409888" cy="1494714"/>
        </p:xfrm>
        <a:graphic>
          <a:graphicData uri="http://schemas.openxmlformats.org/drawingml/2006/table">
            <a:tbl>
              <a:tblPr/>
              <a:tblGrid>
                <a:gridCol w="487933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4539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m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n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D88C3D4-714B-4AC6-9493-0617FF909087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4</a:t>
            </a:r>
            <a:endParaRPr lang="en-GB" dirty="0" err="1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F862EC1-8268-4F73-A2E2-BC91D29BFC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11343"/>
              </p:ext>
            </p:extLst>
          </p:nvPr>
        </p:nvGraphicFramePr>
        <p:xfrm>
          <a:off x="162109" y="1107805"/>
          <a:ext cx="4409888" cy="1494714"/>
        </p:xfrm>
        <a:graphic>
          <a:graphicData uri="http://schemas.openxmlformats.org/drawingml/2006/table">
            <a:tbl>
              <a:tblPr/>
              <a:tblGrid>
                <a:gridCol w="487933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4539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6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m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n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B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C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D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E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C67728D-FC2A-44D9-B969-74861D331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107805"/>
            <a:ext cx="864096" cy="10463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927350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22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1CFF7D3-3DC1-4C6B-888A-9C3ED163F157}"/>
              </a:ext>
            </a:extLst>
          </p:cNvPr>
          <p:cNvGraphicFramePr>
            <a:graphicFrameLocks noGrp="1"/>
          </p:cNvGraphicFramePr>
          <p:nvPr/>
        </p:nvGraphicFramePr>
        <p:xfrm>
          <a:off x="162109" y="1107805"/>
          <a:ext cx="4409888" cy="1494714"/>
        </p:xfrm>
        <a:graphic>
          <a:graphicData uri="http://schemas.openxmlformats.org/drawingml/2006/table">
            <a:tbl>
              <a:tblPr/>
              <a:tblGrid>
                <a:gridCol w="487933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4539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m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n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4BFE169-07B9-43B7-902C-60F170C5E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296204"/>
              </p:ext>
            </p:extLst>
          </p:nvPr>
        </p:nvGraphicFramePr>
        <p:xfrm>
          <a:off x="152224" y="1107805"/>
          <a:ext cx="4419775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A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m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n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C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D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E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D88C3D4-714B-4AC6-9493-0617FF909087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4</a:t>
            </a:r>
            <a:endParaRPr lang="en-GB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5C48AF-28CF-40BE-A6B9-B23B4469B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948" y="1107805"/>
            <a:ext cx="833310" cy="959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431917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56595D-3F25-4BC8-99EC-C6AE47837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de-DE" sz="2400" dirty="0">
                <a:solidFill>
                  <a:srgbClr val="FF0000"/>
                </a:solidFill>
              </a:rPr>
              <a:t>Careful. Context switch!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0A8CC7-21E5-48B1-AF97-B1ABEC00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371F3-50E6-462B-A4B2-1E9D7C6B64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FB867-C77E-4CA9-8B86-40B54D26EE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7C771-2F91-4781-A5A1-F12047E3ED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496137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093A64-4ED6-4C2B-A045-3582D2E1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Offers – A2A Matrix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4ED03-5150-420D-AC0F-DBA073F8C5E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9986D-2BC4-4F3C-AE83-CACDB3BE75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9D435-F506-4E4B-9604-6BA9A03E61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24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5BD1A7-FD48-4A9C-A998-9E285235A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097"/>
            <a:ext cx="9144000" cy="179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2934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5F83A4-5ECD-444E-B728-A43D86174E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2A86EB-536E-4420-9B75-D60E20B30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OfferApplications – A2A Matrix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56A94-93B0-41CE-9207-CD75C906C2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25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ED3EED-9910-443B-907A-3D19475CE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782"/>
            <a:ext cx="8539134" cy="39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362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0DFEEA-60FE-4F9F-BE52-00919EB076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318288-10F5-4D11-A1B6-00AB46F0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Union(OfferApplications, Offers) – A2A Matrix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76951-B80B-4F48-802A-415DBFBF9C2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15927-6B05-4C06-8E5A-327DEE6DD2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5BE9-79DD-4284-B61C-C02CFBEC81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26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5B28E7-77F4-4ED8-B2CE-F5916891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566"/>
            <a:ext cx="9144000" cy="395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6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1920F5-0BFD-426C-8D29-3013E5AE9A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„Each set of cells accessed by multiple event logs is treated as accessed by the same data model class.“</a:t>
            </a:r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3D7B6-72C8-4226-9065-239807B393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53F-42FA-423A-9283-02369AFA0E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E5765-3D88-49FD-A2CE-DFEBF06D85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27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07EEB-8C29-4DCD-88D8-D6A35038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Rule: Multilog Access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3857E2-63E3-417D-A0C1-D3853B0C8A5E}"/>
              </a:ext>
            </a:extLst>
          </p:cNvPr>
          <p:cNvGrpSpPr/>
          <p:nvPr/>
        </p:nvGrpSpPr>
        <p:grpSpPr>
          <a:xfrm>
            <a:off x="0" y="1985603"/>
            <a:ext cx="9144000" cy="1378801"/>
            <a:chOff x="0" y="2345077"/>
            <a:chExt cx="9144000" cy="13788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DF7F3A-44B1-41D7-9A6A-A6C6668B7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039" b="29021"/>
            <a:stretch/>
          </p:blipFill>
          <p:spPr>
            <a:xfrm>
              <a:off x="0" y="2499742"/>
              <a:ext cx="9144000" cy="12241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0FBC78-16FD-484B-9559-03014C53F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147"/>
            <a:stretch/>
          </p:blipFill>
          <p:spPr>
            <a:xfrm>
              <a:off x="0" y="2345077"/>
              <a:ext cx="9144000" cy="192033"/>
            </a:xfrm>
            <a:prstGeom prst="rect">
              <a:avLst/>
            </a:prstGeom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F33BDF-EC3E-4569-AD88-90A04D7EE7D6}"/>
              </a:ext>
            </a:extLst>
          </p:cNvPr>
          <p:cNvSpPr/>
          <p:nvPr/>
        </p:nvSpPr>
        <p:spPr bwMode="gray">
          <a:xfrm>
            <a:off x="3491880" y="2433527"/>
            <a:ext cx="4536504" cy="192033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B8626F7-A00A-4CE9-B3FF-08078335CC86}"/>
              </a:ext>
            </a:extLst>
          </p:cNvPr>
          <p:cNvSpPr/>
          <p:nvPr/>
        </p:nvSpPr>
        <p:spPr bwMode="gray">
          <a:xfrm>
            <a:off x="988879" y="2177636"/>
            <a:ext cx="486777" cy="1150073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A2B804D-039F-4AED-881F-4BA24AFB0C38}"/>
              </a:ext>
            </a:extLst>
          </p:cNvPr>
          <p:cNvSpPr/>
          <p:nvPr/>
        </p:nvSpPr>
        <p:spPr bwMode="gray">
          <a:xfrm>
            <a:off x="8045856" y="2625560"/>
            <a:ext cx="432048" cy="702149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DFAAC5-EEBB-4337-8301-F4DC2353E591}"/>
              </a:ext>
            </a:extLst>
          </p:cNvPr>
          <p:cNvSpPr/>
          <p:nvPr/>
        </p:nvSpPr>
        <p:spPr bwMode="gray">
          <a:xfrm>
            <a:off x="8027915" y="2148210"/>
            <a:ext cx="432048" cy="28531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199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1920F5-0BFD-426C-8D29-3013E5AE9A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„Each set of cells accessed by multiple event logs is treated as accessed by the same data model class.“</a:t>
            </a:r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3D7B6-72C8-4226-9065-239807B393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53F-42FA-423A-9283-02369AFA0E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E5765-3D88-49FD-A2CE-DFEBF06D85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28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07EEB-8C29-4DCD-88D8-D6A35038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Rule: Multilog Access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B462E7-4D1D-44C5-8F30-FF6DA9FC2341}"/>
              </a:ext>
            </a:extLst>
          </p:cNvPr>
          <p:cNvGrpSpPr/>
          <p:nvPr/>
        </p:nvGrpSpPr>
        <p:grpSpPr>
          <a:xfrm>
            <a:off x="0" y="1985603"/>
            <a:ext cx="9144000" cy="3074063"/>
            <a:chOff x="0" y="1985603"/>
            <a:chExt cx="9144000" cy="307406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93857E2-63E3-417D-A0C1-D3853B0C8A5E}"/>
                </a:ext>
              </a:extLst>
            </p:cNvPr>
            <p:cNvGrpSpPr/>
            <p:nvPr/>
          </p:nvGrpSpPr>
          <p:grpSpPr>
            <a:xfrm>
              <a:off x="0" y="1985603"/>
              <a:ext cx="9144000" cy="1378801"/>
              <a:chOff x="0" y="2345077"/>
              <a:chExt cx="9144000" cy="137880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BDF7F3A-44B1-41D7-9A6A-A6C6668B7E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0039" b="29021"/>
              <a:stretch/>
            </p:blipFill>
            <p:spPr>
              <a:xfrm>
                <a:off x="0" y="2499742"/>
                <a:ext cx="9144000" cy="122413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C0FBC78-16FD-484B-9559-03014C53FF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95147"/>
              <a:stretch/>
            </p:blipFill>
            <p:spPr>
              <a:xfrm>
                <a:off x="0" y="2345077"/>
                <a:ext cx="9144000" cy="192033"/>
              </a:xfrm>
              <a:prstGeom prst="rect">
                <a:avLst/>
              </a:prstGeom>
            </p:spPr>
          </p:pic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5F33BDF-EC3E-4569-AD88-90A04D7EE7D6}"/>
                </a:ext>
              </a:extLst>
            </p:cNvPr>
            <p:cNvSpPr/>
            <p:nvPr/>
          </p:nvSpPr>
          <p:spPr bwMode="gray">
            <a:xfrm>
              <a:off x="3491880" y="2433527"/>
              <a:ext cx="4536504" cy="192033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A2B804D-039F-4AED-881F-4BA24AFB0C38}"/>
                </a:ext>
              </a:extLst>
            </p:cNvPr>
            <p:cNvSpPr/>
            <p:nvPr/>
          </p:nvSpPr>
          <p:spPr bwMode="gray">
            <a:xfrm>
              <a:off x="8045856" y="2625560"/>
              <a:ext cx="432048" cy="702149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DDFAAC5-EEBB-4337-8301-F4DC2353E591}"/>
                </a:ext>
              </a:extLst>
            </p:cNvPr>
            <p:cNvSpPr/>
            <p:nvPr/>
          </p:nvSpPr>
          <p:spPr bwMode="gray">
            <a:xfrm>
              <a:off x="8027915" y="2148210"/>
              <a:ext cx="432048" cy="28531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4625C14-F974-4A50-AC8C-4FB272F4DD1A}"/>
                </a:ext>
              </a:extLst>
            </p:cNvPr>
            <p:cNvSpPr/>
            <p:nvPr/>
          </p:nvSpPr>
          <p:spPr bwMode="gray">
            <a:xfrm>
              <a:off x="988879" y="2177636"/>
              <a:ext cx="486777" cy="1150073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200" b="1" dirty="0" err="1">
                <a:solidFill>
                  <a:schemeClr val="bg1"/>
                </a:solidFill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04CA324-18A0-41EB-8531-3E705414B919}"/>
                </a:ext>
              </a:extLst>
            </p:cNvPr>
            <p:cNvGrpSpPr/>
            <p:nvPr/>
          </p:nvGrpSpPr>
          <p:grpSpPr>
            <a:xfrm>
              <a:off x="5436096" y="3351116"/>
              <a:ext cx="2053614" cy="1708550"/>
              <a:chOff x="6567796" y="2940661"/>
              <a:chExt cx="2053614" cy="155168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B76FE79-6527-420B-BD70-00B54CBFDCFE}"/>
                  </a:ext>
                </a:extLst>
              </p:cNvPr>
              <p:cNvSpPr/>
              <p:nvPr/>
            </p:nvSpPr>
            <p:spPr bwMode="gray">
              <a:xfrm>
                <a:off x="6567796" y="2940661"/>
                <a:ext cx="2053614" cy="1551684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600" b="1" dirty="0">
                    <a:solidFill>
                      <a:schemeClr val="tx1"/>
                    </a:solidFill>
                  </a:rPr>
                  <a:t>t1</a:t>
                </a:r>
                <a:endParaRPr lang="en-GB" sz="600" b="1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>
                    <a:solidFill>
                      <a:schemeClr val="tx1"/>
                    </a:solidFill>
                  </a:rPr>
                  <a:t>Case.ID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 err="1">
                    <a:solidFill>
                      <a:schemeClr val="tx1"/>
                    </a:solidFill>
                  </a:rPr>
                  <a:t>FirstWithdrawalAmount</a:t>
                </a:r>
                <a:endParaRPr lang="en-GB" sz="6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 err="1">
                    <a:solidFill>
                      <a:schemeClr val="tx1"/>
                    </a:solidFill>
                  </a:rPr>
                  <a:t>NumberOfTerms</a:t>
                </a:r>
                <a:endParaRPr lang="en-GB" sz="6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>
                    <a:solidFill>
                      <a:schemeClr val="tx1"/>
                    </a:solidFill>
                  </a:rPr>
                  <a:t>Accepted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 err="1">
                    <a:solidFill>
                      <a:schemeClr val="tx1"/>
                    </a:solidFill>
                  </a:rPr>
                  <a:t>MonthlyCost</a:t>
                </a:r>
                <a:endParaRPr lang="en-GB" sz="6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>
                    <a:solidFill>
                      <a:schemeClr val="tx1"/>
                    </a:solidFill>
                  </a:rPr>
                  <a:t>Selected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 err="1">
                    <a:solidFill>
                      <a:schemeClr val="tx1"/>
                    </a:solidFill>
                  </a:rPr>
                  <a:t>CreditScore</a:t>
                </a:r>
                <a:endParaRPr lang="en-GB" sz="6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 err="1">
                    <a:solidFill>
                      <a:schemeClr val="tx1"/>
                    </a:solidFill>
                  </a:rPr>
                  <a:t>OfferedAmount</a:t>
                </a:r>
                <a:endParaRPr lang="en-GB" sz="6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 err="1">
                    <a:solidFill>
                      <a:schemeClr val="tx1"/>
                    </a:solidFill>
                  </a:rPr>
                  <a:t>OfferID</a:t>
                </a:r>
                <a:endParaRPr lang="en-GB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FCFB094-1467-49A8-B5E6-570189ADF6FD}"/>
                  </a:ext>
                </a:extLst>
              </p:cNvPr>
              <p:cNvCxnSpPr/>
              <p:nvPr/>
            </p:nvCxnSpPr>
            <p:spPr bwMode="gray">
              <a:xfrm>
                <a:off x="6567796" y="3124920"/>
                <a:ext cx="2053614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47032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2F5320-EAC9-4170-81A7-FBF7864F7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„A2A diagram/matrix in which </a:t>
            </a:r>
            <a:r>
              <a:rPr lang="de-DE" dirty="0">
                <a:solidFill>
                  <a:schemeClr val="accent1"/>
                </a:solidFill>
              </a:rPr>
              <a:t>all</a:t>
            </a:r>
            <a:r>
              <a:rPr lang="de-DE" dirty="0"/>
              <a:t> activities access </a:t>
            </a:r>
            <a:r>
              <a:rPr lang="de-DE" dirty="0">
                <a:solidFill>
                  <a:schemeClr val="accent1"/>
                </a:solidFill>
              </a:rPr>
              <a:t>all</a:t>
            </a:r>
            <a:r>
              <a:rPr lang="de-DE" dirty="0"/>
              <a:t> attributes“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76174-3BAE-45BB-BAB1-3A44D864F9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8411C-C729-4513-996F-6812AB44AE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637E3-F772-48ED-9331-91BEEE7BF2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29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C6CE48-2482-43B9-A2EA-E869CE83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Definition: Fully Connected A2A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95C84F-3213-4312-AD8C-F768B7175DC7}"/>
              </a:ext>
            </a:extLst>
          </p:cNvPr>
          <p:cNvSpPr/>
          <p:nvPr/>
        </p:nvSpPr>
        <p:spPr bwMode="gray">
          <a:xfrm>
            <a:off x="755576" y="195872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FCE8EF-3A70-4C4A-B14D-BDDC02A28C0C}"/>
              </a:ext>
            </a:extLst>
          </p:cNvPr>
          <p:cNvSpPr/>
          <p:nvPr/>
        </p:nvSpPr>
        <p:spPr bwMode="gray">
          <a:xfrm>
            <a:off x="755576" y="272415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281E82-766D-4989-974A-245A428E1361}"/>
              </a:ext>
            </a:extLst>
          </p:cNvPr>
          <p:cNvSpPr/>
          <p:nvPr/>
        </p:nvSpPr>
        <p:spPr bwMode="gray">
          <a:xfrm>
            <a:off x="755580" y="3491264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684C9-0BFC-40B3-AC1D-7C5188CA32A6}"/>
              </a:ext>
            </a:extLst>
          </p:cNvPr>
          <p:cNvSpPr/>
          <p:nvPr/>
        </p:nvSpPr>
        <p:spPr bwMode="gray">
          <a:xfrm>
            <a:off x="3955241" y="182598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Att1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09346-4159-4A22-B8D4-671B83A7988F}"/>
              </a:ext>
            </a:extLst>
          </p:cNvPr>
          <p:cNvSpPr/>
          <p:nvPr/>
        </p:nvSpPr>
        <p:spPr bwMode="gray">
          <a:xfrm>
            <a:off x="3955241" y="248690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Att2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F3485-E6D0-4625-B99C-60B35F340835}"/>
              </a:ext>
            </a:extLst>
          </p:cNvPr>
          <p:cNvSpPr/>
          <p:nvPr/>
        </p:nvSpPr>
        <p:spPr bwMode="gray">
          <a:xfrm>
            <a:off x="3955241" y="314783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Att3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42CD3-5C2E-4B8A-BC38-DF0319704536}"/>
              </a:ext>
            </a:extLst>
          </p:cNvPr>
          <p:cNvSpPr/>
          <p:nvPr/>
        </p:nvSpPr>
        <p:spPr bwMode="gray">
          <a:xfrm>
            <a:off x="3955241" y="380875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Att4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AF6D2E-4400-4F67-B51A-90126BE1CCEE}"/>
              </a:ext>
            </a:extLst>
          </p:cNvPr>
          <p:cNvCxnSpPr>
            <a:stCxn id="8" idx="3"/>
            <a:endCxn id="12" idx="1"/>
          </p:cNvCxnSpPr>
          <p:nvPr/>
        </p:nvCxnSpPr>
        <p:spPr bwMode="gray">
          <a:xfrm flipV="1">
            <a:off x="1691680" y="2060490"/>
            <a:ext cx="2263561" cy="2047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BDAB10-99E0-41EA-AB64-8FDC5C4CE338}"/>
              </a:ext>
            </a:extLst>
          </p:cNvPr>
          <p:cNvCxnSpPr>
            <a:stCxn id="8" idx="3"/>
            <a:endCxn id="14" idx="1"/>
          </p:cNvCxnSpPr>
          <p:nvPr/>
        </p:nvCxnSpPr>
        <p:spPr bwMode="gray">
          <a:xfrm>
            <a:off x="1691680" y="2265235"/>
            <a:ext cx="2263561" cy="4561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73274F-623C-4836-AB75-E972965A2CD0}"/>
              </a:ext>
            </a:extLst>
          </p:cNvPr>
          <p:cNvCxnSpPr>
            <a:stCxn id="8" idx="3"/>
            <a:endCxn id="15" idx="1"/>
          </p:cNvCxnSpPr>
          <p:nvPr/>
        </p:nvCxnSpPr>
        <p:spPr bwMode="gray">
          <a:xfrm>
            <a:off x="1691680" y="2265235"/>
            <a:ext cx="2263561" cy="11171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57BD0C-8270-46B7-AF78-A3E9239169C2}"/>
              </a:ext>
            </a:extLst>
          </p:cNvPr>
          <p:cNvCxnSpPr>
            <a:stCxn id="8" idx="3"/>
            <a:endCxn id="16" idx="1"/>
          </p:cNvCxnSpPr>
          <p:nvPr/>
        </p:nvCxnSpPr>
        <p:spPr bwMode="gray">
          <a:xfrm>
            <a:off x="1691680" y="2265235"/>
            <a:ext cx="2263561" cy="17780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B79D9F-10CC-49D9-9B16-7CA4F9BD9F35}"/>
              </a:ext>
            </a:extLst>
          </p:cNvPr>
          <p:cNvCxnSpPr>
            <a:stCxn id="9" idx="3"/>
            <a:endCxn id="12" idx="1"/>
          </p:cNvCxnSpPr>
          <p:nvPr/>
        </p:nvCxnSpPr>
        <p:spPr bwMode="gray">
          <a:xfrm flipV="1">
            <a:off x="1691680" y="2060490"/>
            <a:ext cx="2263561" cy="9701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9B6A25-5301-41AA-9867-1D77168631DE}"/>
              </a:ext>
            </a:extLst>
          </p:cNvPr>
          <p:cNvCxnSpPr>
            <a:stCxn id="9" idx="3"/>
            <a:endCxn id="14" idx="1"/>
          </p:cNvCxnSpPr>
          <p:nvPr/>
        </p:nvCxnSpPr>
        <p:spPr bwMode="gray">
          <a:xfrm flipV="1">
            <a:off x="1691680" y="2721415"/>
            <a:ext cx="2263561" cy="3092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46080A3-578C-4DF2-8D4D-DB05AB0CB2A0}"/>
              </a:ext>
            </a:extLst>
          </p:cNvPr>
          <p:cNvCxnSpPr>
            <a:stCxn id="9" idx="3"/>
            <a:endCxn id="15" idx="1"/>
          </p:cNvCxnSpPr>
          <p:nvPr/>
        </p:nvCxnSpPr>
        <p:spPr bwMode="gray">
          <a:xfrm>
            <a:off x="1691680" y="3030665"/>
            <a:ext cx="2263561" cy="3516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323652-E807-40CD-BBD9-80BEBF0D490D}"/>
              </a:ext>
            </a:extLst>
          </p:cNvPr>
          <p:cNvCxnSpPr>
            <a:stCxn id="9" idx="3"/>
            <a:endCxn id="16" idx="1"/>
          </p:cNvCxnSpPr>
          <p:nvPr/>
        </p:nvCxnSpPr>
        <p:spPr bwMode="gray">
          <a:xfrm>
            <a:off x="1691680" y="3030665"/>
            <a:ext cx="2232248" cy="10126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070AE4-9FE8-4AAB-81C8-9ACC0FAA364F}"/>
              </a:ext>
            </a:extLst>
          </p:cNvPr>
          <p:cNvCxnSpPr>
            <a:stCxn id="10" idx="3"/>
            <a:endCxn id="12" idx="1"/>
          </p:cNvCxnSpPr>
          <p:nvPr/>
        </p:nvCxnSpPr>
        <p:spPr bwMode="gray">
          <a:xfrm flipV="1">
            <a:off x="1691684" y="2060490"/>
            <a:ext cx="2263557" cy="17372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F7E2E75-16FA-4AB1-85F2-C710B9C41A93}"/>
              </a:ext>
            </a:extLst>
          </p:cNvPr>
          <p:cNvCxnSpPr>
            <a:stCxn id="10" idx="3"/>
            <a:endCxn id="14" idx="1"/>
          </p:cNvCxnSpPr>
          <p:nvPr/>
        </p:nvCxnSpPr>
        <p:spPr bwMode="gray">
          <a:xfrm flipV="1">
            <a:off x="1691684" y="2721415"/>
            <a:ext cx="2263557" cy="10763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CA3A86-7E35-4BDE-880D-8F5DE7BED921}"/>
              </a:ext>
            </a:extLst>
          </p:cNvPr>
          <p:cNvCxnSpPr>
            <a:stCxn id="10" idx="3"/>
            <a:endCxn id="15" idx="1"/>
          </p:cNvCxnSpPr>
          <p:nvPr/>
        </p:nvCxnSpPr>
        <p:spPr bwMode="gray">
          <a:xfrm flipV="1">
            <a:off x="1691684" y="3382340"/>
            <a:ext cx="2263557" cy="41543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B986D2E-4C54-4D54-8DCE-ED0E0DF73857}"/>
              </a:ext>
            </a:extLst>
          </p:cNvPr>
          <p:cNvCxnSpPr>
            <a:stCxn id="10" idx="3"/>
            <a:endCxn id="16" idx="1"/>
          </p:cNvCxnSpPr>
          <p:nvPr/>
        </p:nvCxnSpPr>
        <p:spPr bwMode="gray">
          <a:xfrm>
            <a:off x="1691684" y="3797779"/>
            <a:ext cx="2263557" cy="24548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2971C778-D0A4-450C-8472-76DD052935FA}"/>
              </a:ext>
            </a:extLst>
          </p:cNvPr>
          <p:cNvGraphicFramePr>
            <a:graphicFrameLocks noGrp="1"/>
          </p:cNvGraphicFramePr>
          <p:nvPr/>
        </p:nvGraphicFramePr>
        <p:xfrm>
          <a:off x="5188761" y="1790638"/>
          <a:ext cx="2399928" cy="121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99982">
                  <a:extLst>
                    <a:ext uri="{9D8B030D-6E8A-4147-A177-3AD203B41FA5}">
                      <a16:colId xmlns:a16="http://schemas.microsoft.com/office/drawing/2014/main" val="3637172870"/>
                    </a:ext>
                  </a:extLst>
                </a:gridCol>
                <a:gridCol w="599982">
                  <a:extLst>
                    <a:ext uri="{9D8B030D-6E8A-4147-A177-3AD203B41FA5}">
                      <a16:colId xmlns:a16="http://schemas.microsoft.com/office/drawing/2014/main" val="47380476"/>
                    </a:ext>
                  </a:extLst>
                </a:gridCol>
                <a:gridCol w="599982">
                  <a:extLst>
                    <a:ext uri="{9D8B030D-6E8A-4147-A177-3AD203B41FA5}">
                      <a16:colId xmlns:a16="http://schemas.microsoft.com/office/drawing/2014/main" val="3663868684"/>
                    </a:ext>
                  </a:extLst>
                </a:gridCol>
                <a:gridCol w="599982">
                  <a:extLst>
                    <a:ext uri="{9D8B030D-6E8A-4147-A177-3AD203B41FA5}">
                      <a16:colId xmlns:a16="http://schemas.microsoft.com/office/drawing/2014/main" val="33034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Att1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Att2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Att3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79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A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y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z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902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B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y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87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C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y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425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716918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1648DC-3C05-48F9-B857-1F462BB2EB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50A35C-064E-4697-8680-926E7149AC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FEFC3B-4180-4186-85C4-B8FA485591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324542-83DE-4697-BE30-AE9451CD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Recap -</a:t>
            </a:r>
            <a:br>
              <a:rPr lang="de-DE" dirty="0"/>
            </a:br>
            <a:r>
              <a:rPr lang="de-DE" dirty="0"/>
              <a:t>Model Discovery on Single Event Log</a:t>
            </a:r>
            <a:endParaRPr lang="en-GB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45CDBB1-A46F-4E10-B404-7CB3AD3FCE6C}"/>
              </a:ext>
            </a:extLst>
          </p:cNvPr>
          <p:cNvGraphicFramePr>
            <a:graphicFrameLocks noGrp="1"/>
          </p:cNvGraphicFramePr>
          <p:nvPr/>
        </p:nvGraphicFramePr>
        <p:xfrm>
          <a:off x="199556" y="1382110"/>
          <a:ext cx="266429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049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Case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Activity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Time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Attr_1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Attr_2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Attr_3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Start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True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hello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Do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9.001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Start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3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False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hi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Do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4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8.999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Finish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4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False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bye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Finish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5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True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see you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3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Start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6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False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howdy!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E8740A11-1C4B-4304-8A20-DD4338594402}"/>
              </a:ext>
            </a:extLst>
          </p:cNvPr>
          <p:cNvGraphicFramePr>
            <a:graphicFrameLocks noGrp="1"/>
          </p:cNvGraphicFramePr>
          <p:nvPr/>
        </p:nvGraphicFramePr>
        <p:xfrm>
          <a:off x="463922" y="3443085"/>
          <a:ext cx="2399928" cy="1180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9928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260550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814351">
                <a:tc>
                  <a:txBody>
                    <a:bodyPr/>
                    <a:lstStyle/>
                    <a:p>
                      <a:r>
                        <a:rPr lang="de-DE" dirty="0"/>
                        <a:t>Attr_1</a:t>
                      </a:r>
                    </a:p>
                    <a:p>
                      <a:r>
                        <a:rPr lang="de-DE" dirty="0"/>
                        <a:t>Attr_3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CDE9929-1328-46B9-B19A-7B8FF2247653}"/>
              </a:ext>
            </a:extLst>
          </p:cNvPr>
          <p:cNvGraphicFramePr>
            <a:graphicFrameLocks noGrp="1"/>
          </p:cNvGraphicFramePr>
          <p:nvPr/>
        </p:nvGraphicFramePr>
        <p:xfrm>
          <a:off x="3108353" y="3443085"/>
          <a:ext cx="2399928" cy="1180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9928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260550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814351">
                <a:tc>
                  <a:txBody>
                    <a:bodyPr/>
                    <a:lstStyle/>
                    <a:p>
                      <a:r>
                        <a:rPr lang="de-DE" dirty="0"/>
                        <a:t>Attr_2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2F7EDF77-591D-419D-8DCF-E54513B5F538}"/>
              </a:ext>
            </a:extLst>
          </p:cNvPr>
          <p:cNvGrpSpPr/>
          <p:nvPr/>
        </p:nvGrpSpPr>
        <p:grpSpPr>
          <a:xfrm>
            <a:off x="3707904" y="1193773"/>
            <a:ext cx="2905013" cy="1531739"/>
            <a:chOff x="358776" y="3147814"/>
            <a:chExt cx="2905013" cy="153173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BA53E27-396D-4D9B-84D1-5D658C2AE6BB}"/>
                </a:ext>
              </a:extLst>
            </p:cNvPr>
            <p:cNvSpPr/>
            <p:nvPr/>
          </p:nvSpPr>
          <p:spPr bwMode="gray">
            <a:xfrm>
              <a:off x="358776" y="3147814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Start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D0CE6B5-AEE8-43B8-B769-D6E29053F376}"/>
                </a:ext>
              </a:extLst>
            </p:cNvPr>
            <p:cNvSpPr/>
            <p:nvPr/>
          </p:nvSpPr>
          <p:spPr bwMode="gray">
            <a:xfrm>
              <a:off x="358776" y="3704308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Do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F4E0FEA-5CEC-4023-A553-9D4BB67F5EE1}"/>
                </a:ext>
              </a:extLst>
            </p:cNvPr>
            <p:cNvSpPr/>
            <p:nvPr/>
          </p:nvSpPr>
          <p:spPr bwMode="gray">
            <a:xfrm>
              <a:off x="358776" y="4264914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Finish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DB4E37-58FA-48B1-8331-BFB64AE8BFF6}"/>
                </a:ext>
              </a:extLst>
            </p:cNvPr>
            <p:cNvSpPr/>
            <p:nvPr/>
          </p:nvSpPr>
          <p:spPr bwMode="gray">
            <a:xfrm>
              <a:off x="2183669" y="3178205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Attr_1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63640E-DE91-42C3-A480-04A7A9DE92DE}"/>
                </a:ext>
              </a:extLst>
            </p:cNvPr>
            <p:cNvSpPr/>
            <p:nvPr/>
          </p:nvSpPr>
          <p:spPr bwMode="gray">
            <a:xfrm>
              <a:off x="2183669" y="3704771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Attr_2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45CA360-CB9E-48C2-B791-5DD5A1534629}"/>
                </a:ext>
              </a:extLst>
            </p:cNvPr>
            <p:cNvSpPr/>
            <p:nvPr/>
          </p:nvSpPr>
          <p:spPr bwMode="gray">
            <a:xfrm>
              <a:off x="2183669" y="4264914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Attr_3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AA0E609-3E90-4654-B25F-7508E086314E}"/>
                </a:ext>
              </a:extLst>
            </p:cNvPr>
            <p:cNvCxnSpPr>
              <a:stCxn id="9" idx="3"/>
              <a:endCxn id="12" idx="1"/>
            </p:cNvCxnSpPr>
            <p:nvPr/>
          </p:nvCxnSpPr>
          <p:spPr bwMode="gray">
            <a:xfrm>
              <a:off x="1331640" y="3355134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905EED0-34F1-4CC8-843D-20F9182A8454}"/>
                </a:ext>
              </a:extLst>
            </p:cNvPr>
            <p:cNvCxnSpPr>
              <a:cxnSpLocks/>
              <a:stCxn id="9" idx="3"/>
              <a:endCxn id="14" idx="1"/>
            </p:cNvCxnSpPr>
            <p:nvPr/>
          </p:nvCxnSpPr>
          <p:spPr bwMode="gray">
            <a:xfrm>
              <a:off x="1331640" y="3355134"/>
              <a:ext cx="852029" cy="108980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491B36D-C5D4-43E3-8C99-FCACB7B8DC4F}"/>
                </a:ext>
              </a:extLst>
            </p:cNvPr>
            <p:cNvCxnSpPr/>
            <p:nvPr/>
          </p:nvCxnSpPr>
          <p:spPr bwMode="gray">
            <a:xfrm>
              <a:off x="1331640" y="3889514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A0A2332-71BB-4BF9-B509-1B98A0C167B6}"/>
                </a:ext>
              </a:extLst>
            </p:cNvPr>
            <p:cNvCxnSpPr/>
            <p:nvPr/>
          </p:nvCxnSpPr>
          <p:spPr bwMode="gray">
            <a:xfrm>
              <a:off x="1331640" y="4441843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4907B9C-7AAA-46DA-BF8C-B2FF2D9DBB5A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 bwMode="gray">
            <a:xfrm flipV="1">
              <a:off x="1331640" y="3358225"/>
              <a:ext cx="852029" cy="111400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Arrow: Down 24">
            <a:extLst>
              <a:ext uri="{FF2B5EF4-FFF2-40B4-BE49-F238E27FC236}">
                <a16:creationId xmlns:a16="http://schemas.microsoft.com/office/drawing/2014/main" id="{999BBE81-E52C-4BBA-91B4-00407FCB6253}"/>
              </a:ext>
            </a:extLst>
          </p:cNvPr>
          <p:cNvSpPr/>
          <p:nvPr/>
        </p:nvSpPr>
        <p:spPr bwMode="gray">
          <a:xfrm rot="16200000">
            <a:off x="3107957" y="1608911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BE18073D-F4DB-4EBE-9FC1-66BB102C3FD3}"/>
              </a:ext>
            </a:extLst>
          </p:cNvPr>
          <p:cNvSpPr/>
          <p:nvPr/>
        </p:nvSpPr>
        <p:spPr bwMode="gray">
          <a:xfrm rot="2941533">
            <a:off x="3215213" y="2665603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383AE6-5B76-48BD-94BF-1AAA8F431083}"/>
              </a:ext>
            </a:extLst>
          </p:cNvPr>
          <p:cNvSpPr txBox="1"/>
          <p:nvPr/>
        </p:nvSpPr>
        <p:spPr bwMode="gray">
          <a:xfrm>
            <a:off x="7092280" y="1147580"/>
            <a:ext cx="2106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 err="1"/>
              <a:t>Bano</a:t>
            </a:r>
            <a:r>
              <a:rPr lang="en-GB" sz="1000" dirty="0"/>
              <a:t>, </a:t>
            </a:r>
            <a:r>
              <a:rPr lang="en-GB" sz="1000" dirty="0" err="1"/>
              <a:t>Dorina</a:t>
            </a:r>
            <a:r>
              <a:rPr lang="en-GB" sz="1000" dirty="0"/>
              <a:t> &amp; </a:t>
            </a:r>
            <a:r>
              <a:rPr lang="en-GB" sz="1000" dirty="0" err="1"/>
              <a:t>Weske</a:t>
            </a:r>
            <a:r>
              <a:rPr lang="en-GB" sz="1000" dirty="0"/>
              <a:t>, Mathias. (2020). Discovering Data Models from Event Logs</a:t>
            </a:r>
          </a:p>
        </p:txBody>
      </p:sp>
    </p:spTree>
    <p:extLst>
      <p:ext uri="{BB962C8B-B14F-4D97-AF65-F5344CB8AC3E}">
        <p14:creationId xmlns:p14="http://schemas.microsoft.com/office/powerpoint/2010/main" val="238570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2F5320-EAC9-4170-81A7-FBF7864F7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597600" cy="550801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„A2A diagrams / matrices in which </a:t>
            </a:r>
            <a:r>
              <a:rPr lang="de-DE" dirty="0">
                <a:solidFill>
                  <a:schemeClr val="accent1"/>
                </a:solidFill>
              </a:rPr>
              <a:t>a subset</a:t>
            </a:r>
            <a:r>
              <a:rPr lang="de-DE" dirty="0"/>
              <a:t> of activities always accesses </a:t>
            </a:r>
            <a:r>
              <a:rPr lang="de-DE" dirty="0">
                <a:solidFill>
                  <a:srgbClr val="C00000"/>
                </a:solidFill>
              </a:rPr>
              <a:t>a subset </a:t>
            </a:r>
            <a:r>
              <a:rPr lang="de-DE" dirty="0"/>
              <a:t>of attributes“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76174-3BAE-45BB-BAB1-3A44D864F9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8411C-C729-4513-996F-6812AB44AE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637E3-F772-48ED-9331-91BEEE7BF2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30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C6CE48-2482-43B9-A2EA-E869CE83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Definition: Partially Fully Connected A2A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95C84F-3213-4312-AD8C-F768B7175DC7}"/>
              </a:ext>
            </a:extLst>
          </p:cNvPr>
          <p:cNvSpPr/>
          <p:nvPr/>
        </p:nvSpPr>
        <p:spPr bwMode="gray">
          <a:xfrm>
            <a:off x="755576" y="195872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FCE8EF-3A70-4C4A-B14D-BDDC02A28C0C}"/>
              </a:ext>
            </a:extLst>
          </p:cNvPr>
          <p:cNvSpPr/>
          <p:nvPr/>
        </p:nvSpPr>
        <p:spPr bwMode="gray">
          <a:xfrm>
            <a:off x="755576" y="272415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281E82-766D-4989-974A-245A428E1361}"/>
              </a:ext>
            </a:extLst>
          </p:cNvPr>
          <p:cNvSpPr/>
          <p:nvPr/>
        </p:nvSpPr>
        <p:spPr bwMode="gray">
          <a:xfrm>
            <a:off x="755580" y="3491264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684C9-0BFC-40B3-AC1D-7C5188CA32A6}"/>
              </a:ext>
            </a:extLst>
          </p:cNvPr>
          <p:cNvSpPr/>
          <p:nvPr/>
        </p:nvSpPr>
        <p:spPr bwMode="gray">
          <a:xfrm>
            <a:off x="3955241" y="182598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Att1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09346-4159-4A22-B8D4-671B83A7988F}"/>
              </a:ext>
            </a:extLst>
          </p:cNvPr>
          <p:cNvSpPr/>
          <p:nvPr/>
        </p:nvSpPr>
        <p:spPr bwMode="gray">
          <a:xfrm>
            <a:off x="3955241" y="248690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Att2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F3485-E6D0-4625-B99C-60B35F340835}"/>
              </a:ext>
            </a:extLst>
          </p:cNvPr>
          <p:cNvSpPr/>
          <p:nvPr/>
        </p:nvSpPr>
        <p:spPr bwMode="gray">
          <a:xfrm>
            <a:off x="3955241" y="314783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Att3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42CD3-5C2E-4B8A-BC38-DF0319704536}"/>
              </a:ext>
            </a:extLst>
          </p:cNvPr>
          <p:cNvSpPr/>
          <p:nvPr/>
        </p:nvSpPr>
        <p:spPr bwMode="gray">
          <a:xfrm>
            <a:off x="3955241" y="380875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Att4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AF6D2E-4400-4F67-B51A-90126BE1CCEE}"/>
              </a:ext>
            </a:extLst>
          </p:cNvPr>
          <p:cNvCxnSpPr>
            <a:stCxn id="8" idx="3"/>
            <a:endCxn id="12" idx="1"/>
          </p:cNvCxnSpPr>
          <p:nvPr/>
        </p:nvCxnSpPr>
        <p:spPr bwMode="gray">
          <a:xfrm flipV="1">
            <a:off x="1691680" y="2060490"/>
            <a:ext cx="2263561" cy="2047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BDAB10-99E0-41EA-AB64-8FDC5C4CE338}"/>
              </a:ext>
            </a:extLst>
          </p:cNvPr>
          <p:cNvCxnSpPr>
            <a:stCxn id="8" idx="3"/>
            <a:endCxn id="14" idx="1"/>
          </p:cNvCxnSpPr>
          <p:nvPr/>
        </p:nvCxnSpPr>
        <p:spPr bwMode="gray">
          <a:xfrm>
            <a:off x="1691680" y="2265235"/>
            <a:ext cx="2263561" cy="4561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73274F-623C-4836-AB75-E972965A2CD0}"/>
              </a:ext>
            </a:extLst>
          </p:cNvPr>
          <p:cNvCxnSpPr>
            <a:stCxn id="8" idx="3"/>
            <a:endCxn id="15" idx="1"/>
          </p:cNvCxnSpPr>
          <p:nvPr/>
        </p:nvCxnSpPr>
        <p:spPr bwMode="gray">
          <a:xfrm>
            <a:off x="1691680" y="2265235"/>
            <a:ext cx="2263561" cy="11171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57BD0C-8270-46B7-AF78-A3E9239169C2}"/>
              </a:ext>
            </a:extLst>
          </p:cNvPr>
          <p:cNvCxnSpPr>
            <a:stCxn id="8" idx="3"/>
            <a:endCxn id="16" idx="1"/>
          </p:cNvCxnSpPr>
          <p:nvPr/>
        </p:nvCxnSpPr>
        <p:spPr bwMode="gray">
          <a:xfrm>
            <a:off x="1691680" y="2265235"/>
            <a:ext cx="2263561" cy="17780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B79D9F-10CC-49D9-9B16-7CA4F9BD9F35}"/>
              </a:ext>
            </a:extLst>
          </p:cNvPr>
          <p:cNvCxnSpPr>
            <a:stCxn id="9" idx="3"/>
            <a:endCxn id="12" idx="1"/>
          </p:cNvCxnSpPr>
          <p:nvPr/>
        </p:nvCxnSpPr>
        <p:spPr bwMode="gray">
          <a:xfrm flipV="1">
            <a:off x="1691680" y="2060490"/>
            <a:ext cx="2263561" cy="9701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9B6A25-5301-41AA-9867-1D77168631DE}"/>
              </a:ext>
            </a:extLst>
          </p:cNvPr>
          <p:cNvCxnSpPr>
            <a:stCxn id="9" idx="3"/>
            <a:endCxn id="14" idx="1"/>
          </p:cNvCxnSpPr>
          <p:nvPr/>
        </p:nvCxnSpPr>
        <p:spPr bwMode="gray">
          <a:xfrm flipV="1">
            <a:off x="1691680" y="2721415"/>
            <a:ext cx="2263561" cy="3092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46080A3-578C-4DF2-8D4D-DB05AB0CB2A0}"/>
              </a:ext>
            </a:extLst>
          </p:cNvPr>
          <p:cNvCxnSpPr>
            <a:stCxn id="9" idx="3"/>
            <a:endCxn id="15" idx="1"/>
          </p:cNvCxnSpPr>
          <p:nvPr/>
        </p:nvCxnSpPr>
        <p:spPr bwMode="gray">
          <a:xfrm>
            <a:off x="1691680" y="3030665"/>
            <a:ext cx="2263561" cy="3516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323652-E807-40CD-BBD9-80BEBF0D490D}"/>
              </a:ext>
            </a:extLst>
          </p:cNvPr>
          <p:cNvCxnSpPr>
            <a:stCxn id="9" idx="3"/>
            <a:endCxn id="16" idx="1"/>
          </p:cNvCxnSpPr>
          <p:nvPr/>
        </p:nvCxnSpPr>
        <p:spPr bwMode="gray">
          <a:xfrm>
            <a:off x="1691680" y="3030665"/>
            <a:ext cx="2232248" cy="10126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070AE4-9FE8-4AAB-81C8-9ACC0FAA364F}"/>
              </a:ext>
            </a:extLst>
          </p:cNvPr>
          <p:cNvCxnSpPr>
            <a:stCxn id="10" idx="3"/>
            <a:endCxn id="12" idx="1"/>
          </p:cNvCxnSpPr>
          <p:nvPr/>
        </p:nvCxnSpPr>
        <p:spPr bwMode="gray">
          <a:xfrm flipV="1">
            <a:off x="1691684" y="2060490"/>
            <a:ext cx="2263557" cy="17372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F7E2E75-16FA-4AB1-85F2-C710B9C41A93}"/>
              </a:ext>
            </a:extLst>
          </p:cNvPr>
          <p:cNvCxnSpPr>
            <a:stCxn id="10" idx="3"/>
            <a:endCxn id="14" idx="1"/>
          </p:cNvCxnSpPr>
          <p:nvPr/>
        </p:nvCxnSpPr>
        <p:spPr bwMode="gray">
          <a:xfrm flipV="1">
            <a:off x="1691684" y="2721415"/>
            <a:ext cx="2263557" cy="10763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CA3A86-7E35-4BDE-880D-8F5DE7BED921}"/>
              </a:ext>
            </a:extLst>
          </p:cNvPr>
          <p:cNvCxnSpPr>
            <a:stCxn id="10" idx="3"/>
            <a:endCxn id="15" idx="1"/>
          </p:cNvCxnSpPr>
          <p:nvPr/>
        </p:nvCxnSpPr>
        <p:spPr bwMode="gray">
          <a:xfrm flipV="1">
            <a:off x="1691684" y="3382340"/>
            <a:ext cx="2263557" cy="41543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B986D2E-4C54-4D54-8DCE-ED0E0DF73857}"/>
              </a:ext>
            </a:extLst>
          </p:cNvPr>
          <p:cNvCxnSpPr>
            <a:stCxn id="10" idx="3"/>
            <a:endCxn id="16" idx="1"/>
          </p:cNvCxnSpPr>
          <p:nvPr/>
        </p:nvCxnSpPr>
        <p:spPr bwMode="gray">
          <a:xfrm>
            <a:off x="1691684" y="3797779"/>
            <a:ext cx="2263557" cy="24548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2971C778-D0A4-450C-8472-76DD052935FA}"/>
              </a:ext>
            </a:extLst>
          </p:cNvPr>
          <p:cNvGraphicFramePr>
            <a:graphicFrameLocks noGrp="1"/>
          </p:cNvGraphicFramePr>
          <p:nvPr/>
        </p:nvGraphicFramePr>
        <p:xfrm>
          <a:off x="5188760" y="1790638"/>
          <a:ext cx="2839625" cy="152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67925">
                  <a:extLst>
                    <a:ext uri="{9D8B030D-6E8A-4147-A177-3AD203B41FA5}">
                      <a16:colId xmlns:a16="http://schemas.microsoft.com/office/drawing/2014/main" val="3637172870"/>
                    </a:ext>
                  </a:extLst>
                </a:gridCol>
                <a:gridCol w="567925">
                  <a:extLst>
                    <a:ext uri="{9D8B030D-6E8A-4147-A177-3AD203B41FA5}">
                      <a16:colId xmlns:a16="http://schemas.microsoft.com/office/drawing/2014/main" val="47380476"/>
                    </a:ext>
                  </a:extLst>
                </a:gridCol>
                <a:gridCol w="567925">
                  <a:extLst>
                    <a:ext uri="{9D8B030D-6E8A-4147-A177-3AD203B41FA5}">
                      <a16:colId xmlns:a16="http://schemas.microsoft.com/office/drawing/2014/main" val="3663868684"/>
                    </a:ext>
                  </a:extLst>
                </a:gridCol>
                <a:gridCol w="567925">
                  <a:extLst>
                    <a:ext uri="{9D8B030D-6E8A-4147-A177-3AD203B41FA5}">
                      <a16:colId xmlns:a16="http://schemas.microsoft.com/office/drawing/2014/main" val="33034366"/>
                    </a:ext>
                  </a:extLst>
                </a:gridCol>
                <a:gridCol w="567925">
                  <a:extLst>
                    <a:ext uri="{9D8B030D-6E8A-4147-A177-3AD203B41FA5}">
                      <a16:colId xmlns:a16="http://schemas.microsoft.com/office/drawing/2014/main" val="4452961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Att1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Att2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Att3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Att4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79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A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y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z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902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B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87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C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425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D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y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506484"/>
                  </a:ext>
                </a:extLst>
              </a:tr>
            </a:tbl>
          </a:graphicData>
        </a:graphic>
      </p:graphicFrame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1E37703-D6A4-43F9-B56D-31DE374CC610}"/>
              </a:ext>
            </a:extLst>
          </p:cNvPr>
          <p:cNvSpPr/>
          <p:nvPr/>
        </p:nvSpPr>
        <p:spPr bwMode="gray">
          <a:xfrm>
            <a:off x="752853" y="4386696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A0CE715-B24E-4C9D-9645-AE66E236A90F}"/>
              </a:ext>
            </a:extLst>
          </p:cNvPr>
          <p:cNvSpPr/>
          <p:nvPr/>
        </p:nvSpPr>
        <p:spPr bwMode="gray">
          <a:xfrm>
            <a:off x="3952880" y="4458704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Att5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8D13EB-3DAC-42ED-849E-2A5226E4459E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 bwMode="gray">
          <a:xfrm>
            <a:off x="1688957" y="4693211"/>
            <a:ext cx="2263923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2500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1920F5-0BFD-426C-8D29-3013E5AE9A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Attributes belonging to partially fully connected a2a subsets are treated as belonging to one data class</a:t>
            </a:r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3D7B6-72C8-4226-9065-239807B393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53F-42FA-423A-9283-02369AFA0E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E5765-3D88-49FD-A2CE-DFEBF06D85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31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07EEB-8C29-4DCD-88D8-D6A35038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Rule: (Partially) Fully Connected A2A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3857E2-63E3-417D-A0C1-D3853B0C8A5E}"/>
              </a:ext>
            </a:extLst>
          </p:cNvPr>
          <p:cNvGrpSpPr/>
          <p:nvPr/>
        </p:nvGrpSpPr>
        <p:grpSpPr>
          <a:xfrm>
            <a:off x="0" y="1985603"/>
            <a:ext cx="9144000" cy="1378801"/>
            <a:chOff x="0" y="2345077"/>
            <a:chExt cx="9144000" cy="13788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DF7F3A-44B1-41D7-9A6A-A6C6668B7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039" b="29021"/>
            <a:stretch/>
          </p:blipFill>
          <p:spPr>
            <a:xfrm>
              <a:off x="0" y="2499742"/>
              <a:ext cx="9144000" cy="12241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0FBC78-16FD-484B-9559-03014C53F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147"/>
            <a:stretch/>
          </p:blipFill>
          <p:spPr>
            <a:xfrm>
              <a:off x="0" y="2345077"/>
              <a:ext cx="9144000" cy="192033"/>
            </a:xfrm>
            <a:prstGeom prst="rect">
              <a:avLst/>
            </a:prstGeom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F33BDF-EC3E-4569-AD88-90A04D7EE7D6}"/>
              </a:ext>
            </a:extLst>
          </p:cNvPr>
          <p:cNvSpPr/>
          <p:nvPr/>
        </p:nvSpPr>
        <p:spPr bwMode="gray">
          <a:xfrm>
            <a:off x="3491880" y="2433527"/>
            <a:ext cx="4536504" cy="192033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A2B804D-039F-4AED-881F-4BA24AFB0C38}"/>
              </a:ext>
            </a:extLst>
          </p:cNvPr>
          <p:cNvSpPr/>
          <p:nvPr/>
        </p:nvSpPr>
        <p:spPr bwMode="gray">
          <a:xfrm>
            <a:off x="8045856" y="2625560"/>
            <a:ext cx="432048" cy="702149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DFAAC5-EEBB-4337-8301-F4DC2353E591}"/>
              </a:ext>
            </a:extLst>
          </p:cNvPr>
          <p:cNvSpPr/>
          <p:nvPr/>
        </p:nvSpPr>
        <p:spPr bwMode="gray">
          <a:xfrm>
            <a:off x="8027915" y="2148210"/>
            <a:ext cx="432048" cy="28531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4625C14-F974-4A50-AC8C-4FB272F4DD1A}"/>
              </a:ext>
            </a:extLst>
          </p:cNvPr>
          <p:cNvSpPr/>
          <p:nvPr/>
        </p:nvSpPr>
        <p:spPr bwMode="gray">
          <a:xfrm>
            <a:off x="988879" y="2177636"/>
            <a:ext cx="486777" cy="1150073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4CA324-18A0-41EB-8531-3E705414B919}"/>
              </a:ext>
            </a:extLst>
          </p:cNvPr>
          <p:cNvGrpSpPr/>
          <p:nvPr/>
        </p:nvGrpSpPr>
        <p:grpSpPr>
          <a:xfrm>
            <a:off x="5436096" y="3351116"/>
            <a:ext cx="2053614" cy="1708550"/>
            <a:chOff x="6567796" y="2940661"/>
            <a:chExt cx="2053614" cy="155168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76FE79-6527-420B-BD70-00B54CBFDCFE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155168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Case.ID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FirstWithdrawalAmount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NumberOfTerms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Accepted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MonthlyCost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Selected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CreditScore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FCFB094-1467-49A8-B5E6-570189ADF6FD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D5F958-5A4F-4E9A-8590-B326DA64BFBB}"/>
              </a:ext>
            </a:extLst>
          </p:cNvPr>
          <p:cNvGrpSpPr/>
          <p:nvPr/>
        </p:nvGrpSpPr>
        <p:grpSpPr>
          <a:xfrm>
            <a:off x="1438266" y="3477334"/>
            <a:ext cx="2053614" cy="935537"/>
            <a:chOff x="6567796" y="2940661"/>
            <a:chExt cx="2053614" cy="8496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688600-F7B2-4055-95EC-A1702DAF2748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84964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LoanGoal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ApplicationType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0D3265-A96B-4619-A0D0-DE2553A8004D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DC2211-FC68-45B0-A022-4244B0791F71}"/>
              </a:ext>
            </a:extLst>
          </p:cNvPr>
          <p:cNvSpPr/>
          <p:nvPr/>
        </p:nvSpPr>
        <p:spPr bwMode="gray">
          <a:xfrm>
            <a:off x="1493127" y="2136098"/>
            <a:ext cx="1981281" cy="1228306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20C7915-84F6-4979-B83A-F6FBA739A056}"/>
              </a:ext>
            </a:extLst>
          </p:cNvPr>
          <p:cNvSpPr/>
          <p:nvPr/>
        </p:nvSpPr>
        <p:spPr bwMode="gray">
          <a:xfrm>
            <a:off x="8477904" y="2122809"/>
            <a:ext cx="638632" cy="1228306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12199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3D7B6-72C8-4226-9065-239807B393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53F-42FA-423A-9283-02369AFA0E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E5765-3D88-49FD-A2CE-DFEBF06D85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32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07EEB-8C29-4DCD-88D8-D6A35038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BPI 2017 Challenge Data Definition vs. Result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4CA324-18A0-41EB-8531-3E705414B919}"/>
              </a:ext>
            </a:extLst>
          </p:cNvPr>
          <p:cNvGrpSpPr/>
          <p:nvPr/>
        </p:nvGrpSpPr>
        <p:grpSpPr>
          <a:xfrm>
            <a:off x="4245143" y="2968910"/>
            <a:ext cx="2053614" cy="1708550"/>
            <a:chOff x="6567796" y="2940661"/>
            <a:chExt cx="2053614" cy="155168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76FE79-6527-420B-BD70-00B54CBFDCFE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155168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Case.ID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FirstWithdrawalAmount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NumberOfTerms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Accepted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MonthlyCost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Selected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CreditScore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FCFB094-1467-49A8-B5E6-570189ADF6FD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D5F958-5A4F-4E9A-8590-B326DA64BFBB}"/>
              </a:ext>
            </a:extLst>
          </p:cNvPr>
          <p:cNvGrpSpPr/>
          <p:nvPr/>
        </p:nvGrpSpPr>
        <p:grpSpPr>
          <a:xfrm>
            <a:off x="4245143" y="1571989"/>
            <a:ext cx="2053614" cy="935537"/>
            <a:chOff x="6567796" y="2940661"/>
            <a:chExt cx="2053614" cy="8496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688600-F7B2-4055-95EC-A1702DAF2748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84964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LoanGoal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ApplicationType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0D3265-A96B-4619-A0D0-DE2553A8004D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1ED1C7C-2632-4964-9F10-34F9AB65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1" y="1193092"/>
            <a:ext cx="3572374" cy="3934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D8EB5D3-61B9-41B8-A7CE-1A12CE04B5F3}"/>
              </a:ext>
            </a:extLst>
          </p:cNvPr>
          <p:cNvSpPr txBox="1"/>
          <p:nvPr/>
        </p:nvSpPr>
        <p:spPr bwMode="gray">
          <a:xfrm>
            <a:off x="7510692" y="1189737"/>
            <a:ext cx="15478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https://www.win.tue.nl/bpi/doku.php?id=2017:challenge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AAEAF6E-48E0-4EDF-AFAB-CA4DB396F33F}"/>
              </a:ext>
            </a:extLst>
          </p:cNvPr>
          <p:cNvCxnSpPr>
            <a:cxnSpLocks/>
          </p:cNvCxnSpPr>
          <p:nvPr/>
        </p:nvCxnSpPr>
        <p:spPr bwMode="gray">
          <a:xfrm>
            <a:off x="1763688" y="2427734"/>
            <a:ext cx="2549232" cy="8260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4818CB-65E8-4909-AD3B-9A89779DDDF7}"/>
              </a:ext>
            </a:extLst>
          </p:cNvPr>
          <p:cNvCxnSpPr>
            <a:cxnSpLocks/>
          </p:cNvCxnSpPr>
          <p:nvPr/>
        </p:nvCxnSpPr>
        <p:spPr bwMode="gray">
          <a:xfrm>
            <a:off x="4572000" y="2427734"/>
            <a:ext cx="0" cy="732545"/>
          </a:xfrm>
          <a:prstGeom prst="straightConnector1">
            <a:avLst/>
          </a:prstGeom>
          <a:ln w="28575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7463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7" name="Title 615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Limitation - Key Matching</a:t>
            </a:r>
          </a:p>
        </p:txBody>
      </p:sp>
      <p:sp>
        <p:nvSpPr>
          <p:cNvPr id="6163" name="Slide Number Placeholder 6162"/>
          <p:cNvSpPr>
            <a:spLocks noGrp="1"/>
          </p:cNvSpPr>
          <p:nvPr>
            <p:ph type="sldNum" sz="quarter" idx="16"/>
          </p:nvPr>
        </p:nvSpPr>
        <p:spPr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33</a:t>
            </a:fld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7569C-2541-4D65-98C8-419E43FF6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08" y="3275193"/>
            <a:ext cx="7360385" cy="1400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F45D95-00A8-4B5C-B29F-02F3F3FEB8E2}"/>
              </a:ext>
            </a:extLst>
          </p:cNvPr>
          <p:cNvSpPr txBox="1"/>
          <p:nvPr/>
        </p:nvSpPr>
        <p:spPr bwMode="gray">
          <a:xfrm>
            <a:off x="7416801" y="2777590"/>
            <a:ext cx="178003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333333"/>
                </a:solidFill>
                <a:effectLst/>
                <a:latin typeface="-apple-system"/>
              </a:rPr>
              <a:t>Jiang, L., Naumann, F. Holistic primary key and foreign key detection. </a:t>
            </a:r>
            <a:r>
              <a:rPr lang="en-GB" sz="1050" b="0" i="1" dirty="0">
                <a:solidFill>
                  <a:srgbClr val="333333"/>
                </a:solidFill>
                <a:effectLst/>
                <a:latin typeface="-apple-system"/>
              </a:rPr>
              <a:t>J </a:t>
            </a:r>
            <a:r>
              <a:rPr lang="en-GB" sz="1050" b="0" i="1" dirty="0" err="1">
                <a:solidFill>
                  <a:srgbClr val="333333"/>
                </a:solidFill>
                <a:effectLst/>
                <a:latin typeface="-apple-system"/>
              </a:rPr>
              <a:t>Intell</a:t>
            </a:r>
            <a:r>
              <a:rPr lang="en-GB" sz="1050" b="0" i="1" dirty="0">
                <a:solidFill>
                  <a:srgbClr val="333333"/>
                </a:solidFill>
                <a:effectLst/>
                <a:latin typeface="-apple-system"/>
              </a:rPr>
              <a:t> Inf </a:t>
            </a:r>
            <a:r>
              <a:rPr lang="en-GB" sz="1050" b="0" i="1" dirty="0" err="1">
                <a:solidFill>
                  <a:srgbClr val="333333"/>
                </a:solidFill>
                <a:effectLst/>
                <a:latin typeface="-apple-system"/>
              </a:rPr>
              <a:t>Syst</a:t>
            </a:r>
            <a:r>
              <a:rPr lang="en-GB" sz="1050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GB" sz="1050" b="1" i="0" dirty="0">
                <a:solidFill>
                  <a:srgbClr val="333333"/>
                </a:solidFill>
                <a:effectLst/>
                <a:latin typeface="-apple-system"/>
              </a:rPr>
              <a:t>54, </a:t>
            </a:r>
            <a:r>
              <a:rPr lang="en-GB" sz="1050" b="0" i="0" dirty="0">
                <a:solidFill>
                  <a:srgbClr val="333333"/>
                </a:solidFill>
                <a:effectLst/>
                <a:latin typeface="-apple-system"/>
              </a:rPr>
              <a:t>439–461 (2020)</a:t>
            </a:r>
            <a:endParaRPr lang="en-GB" sz="105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671D7B-B0E1-47E7-B89D-554F86017B51}"/>
              </a:ext>
            </a:extLst>
          </p:cNvPr>
          <p:cNvCxnSpPr/>
          <p:nvPr/>
        </p:nvCxnSpPr>
        <p:spPr bwMode="gray">
          <a:xfrm>
            <a:off x="2195736" y="3939902"/>
            <a:ext cx="2880320" cy="0"/>
          </a:xfrm>
          <a:prstGeom prst="line">
            <a:avLst/>
          </a:prstGeom>
          <a:ln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46F335-F6D8-4AEB-B124-2A15AB2D5C43}"/>
              </a:ext>
            </a:extLst>
          </p:cNvPr>
          <p:cNvCxnSpPr>
            <a:cxnSpLocks/>
          </p:cNvCxnSpPr>
          <p:nvPr/>
        </p:nvCxnSpPr>
        <p:spPr bwMode="gray">
          <a:xfrm>
            <a:off x="827584" y="4155928"/>
            <a:ext cx="4392488" cy="0"/>
          </a:xfrm>
          <a:prstGeom prst="line">
            <a:avLst/>
          </a:prstGeom>
          <a:ln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024330-6AC8-4456-B7B1-1CC1B80E30DF}"/>
              </a:ext>
            </a:extLst>
          </p:cNvPr>
          <p:cNvGrpSpPr/>
          <p:nvPr/>
        </p:nvGrpSpPr>
        <p:grpSpPr>
          <a:xfrm>
            <a:off x="358776" y="1320315"/>
            <a:ext cx="2053614" cy="1708550"/>
            <a:chOff x="6567796" y="2940661"/>
            <a:chExt cx="2053614" cy="155168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7B170E-2F07-440E-AD37-D84440F5B010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155168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Case.ID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FirstWithdrawalAmount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NumberOfTerms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Accepted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MonthlyCost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Selected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CreditScore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C836F0-1A96-478B-918E-362DBB0B364C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D7889A-BA78-4860-B486-47B2ECE43FA0}"/>
              </a:ext>
            </a:extLst>
          </p:cNvPr>
          <p:cNvGrpSpPr/>
          <p:nvPr/>
        </p:nvGrpSpPr>
        <p:grpSpPr>
          <a:xfrm>
            <a:off x="2951470" y="1325079"/>
            <a:ext cx="2053614" cy="935537"/>
            <a:chOff x="6567796" y="2940661"/>
            <a:chExt cx="2053614" cy="8496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31A8348-D7B5-4B3E-8161-477F69897ED5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84964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LoanGoal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ApplicationType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6D6B93B-AA86-4071-9BDF-A3C5D2E1FB24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842784-D3DA-4490-BDD3-455412F5A77C}"/>
              </a:ext>
            </a:extLst>
          </p:cNvPr>
          <p:cNvCxnSpPr>
            <a:cxnSpLocks/>
          </p:cNvCxnSpPr>
          <p:nvPr/>
        </p:nvCxnSpPr>
        <p:spPr bwMode="gray">
          <a:xfrm>
            <a:off x="2412390" y="1649664"/>
            <a:ext cx="539080" cy="45650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149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981F4-7AE9-4137-9F97-2EE38D4B1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A2A for all EL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Multilog-Rule + Combine (Union)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Fully Connected Rule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Rules 1-4 as normal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49436-857E-4233-82A2-4D95D329B8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3A7DA-331F-4EB5-B2EF-63ECD17ECB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7CB37-3CFC-4B8F-A643-3E6547FA99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34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E8513A-745D-4280-A95B-915B4C4D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Proposed Algorithm</a:t>
            </a:r>
            <a:endParaRPr lang="en-GB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CC8EFB6-344A-4F71-B8AF-BAD7B162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131590"/>
            <a:ext cx="3036079" cy="220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368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981F4-7AE9-4137-9F97-2EE38D4B1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A2A for all EL</a:t>
            </a:r>
          </a:p>
          <a:p>
            <a:r>
              <a:rPr lang="de-DE" dirty="0"/>
              <a:t>Multilog-Rule + Combine (Union)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Fully Connected Rule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Rules 1-4 as normal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49436-857E-4233-82A2-4D95D329B8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3A7DA-331F-4EB5-B2EF-63ECD17ECB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7CB37-3CFC-4B8F-A643-3E6547FA99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35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E8513A-745D-4280-A95B-915B4C4D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Proposed Algorithm</a:t>
            </a:r>
            <a:endParaRPr lang="en-GB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CC8EFB6-344A-4F71-B8AF-BAD7B162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2" y="3719689"/>
            <a:ext cx="1809722" cy="13158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C49EE9-5CAD-47CE-B0AD-396F638E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542" y="1267105"/>
            <a:ext cx="5220072" cy="179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3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981F4-7AE9-4137-9F97-2EE38D4B1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A2A for all EL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Multilog-Rule + Combine (Union)</a:t>
            </a:r>
          </a:p>
          <a:p>
            <a:r>
              <a:rPr lang="de-DE" dirty="0"/>
              <a:t>Fully Connected Rule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Rules 1-4 as normal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49436-857E-4233-82A2-4D95D329B8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3A7DA-331F-4EB5-B2EF-63ECD17ECB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7CB37-3CFC-4B8F-A643-3E6547FA99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36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E8513A-745D-4280-A95B-915B4C4D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Proposed Algorithm</a:t>
            </a:r>
            <a:endParaRPr lang="en-GB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CC8EFB6-344A-4F71-B8AF-BAD7B162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2" y="3719689"/>
            <a:ext cx="1809722" cy="13158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C49EE9-5CAD-47CE-B0AD-396F638E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300" y="3831240"/>
            <a:ext cx="1809722" cy="94946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DA8A93-4711-4D38-A49F-DDB7EAD59BAB}"/>
              </a:ext>
            </a:extLst>
          </p:cNvPr>
          <p:cNvCxnSpPr/>
          <p:nvPr/>
        </p:nvCxnSpPr>
        <p:spPr bwMode="gray">
          <a:xfrm flipV="1">
            <a:off x="3419872" y="3435846"/>
            <a:ext cx="216024" cy="28384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C39E89A-9C82-41FD-AF4E-A9211A92A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730" y="2763865"/>
            <a:ext cx="736871" cy="61550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D6FE33-BF83-437B-8C48-2D83F211BF38}"/>
              </a:ext>
            </a:extLst>
          </p:cNvPr>
          <p:cNvCxnSpPr>
            <a:cxnSpLocks/>
          </p:cNvCxnSpPr>
          <p:nvPr/>
        </p:nvCxnSpPr>
        <p:spPr bwMode="gray">
          <a:xfrm>
            <a:off x="1987524" y="4389562"/>
            <a:ext cx="37391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6C82A9A-B72D-4CD4-BEF1-63AD505AD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1239837"/>
            <a:ext cx="2418028" cy="167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0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981F4-7AE9-4137-9F97-2EE38D4B1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A2A for all EL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Multilog-Rule + Combine (Union)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Fully Connected Rule</a:t>
            </a:r>
          </a:p>
          <a:p>
            <a:r>
              <a:rPr lang="de-DE" dirty="0"/>
              <a:t>Rules 1-4 as normal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49436-857E-4233-82A2-4D95D329B8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3A7DA-331F-4EB5-B2EF-63ECD17ECB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7CB37-3CFC-4B8F-A643-3E6547FA99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37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E8513A-745D-4280-A95B-915B4C4D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Proposed Algorithm</a:t>
            </a:r>
            <a:endParaRPr lang="en-GB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CC8EFB6-344A-4F71-B8AF-BAD7B162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0" y="3706879"/>
            <a:ext cx="1626844" cy="1182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C49EE9-5CAD-47CE-B0AD-396F638E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593" y="3779314"/>
            <a:ext cx="1809722" cy="94946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DA8A93-4711-4D38-A49F-DDB7EAD59BAB}"/>
              </a:ext>
            </a:extLst>
          </p:cNvPr>
          <p:cNvCxnSpPr/>
          <p:nvPr/>
        </p:nvCxnSpPr>
        <p:spPr bwMode="gray">
          <a:xfrm flipV="1">
            <a:off x="3419872" y="3435846"/>
            <a:ext cx="216024" cy="28384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C39E89A-9C82-41FD-AF4E-A9211A92A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730" y="2763865"/>
            <a:ext cx="736871" cy="61550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D6FE33-BF83-437B-8C48-2D83F211BF38}"/>
              </a:ext>
            </a:extLst>
          </p:cNvPr>
          <p:cNvCxnSpPr>
            <a:cxnSpLocks/>
          </p:cNvCxnSpPr>
          <p:nvPr/>
        </p:nvCxnSpPr>
        <p:spPr bwMode="gray">
          <a:xfrm>
            <a:off x="1691680" y="4305973"/>
            <a:ext cx="37391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9A0A2B7-4445-4691-AF67-D5159A78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663" y="3779313"/>
            <a:ext cx="1371907" cy="94946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9B645F-5641-43F8-BB10-0B9325BEE61E}"/>
              </a:ext>
            </a:extLst>
          </p:cNvPr>
          <p:cNvCxnSpPr>
            <a:cxnSpLocks/>
          </p:cNvCxnSpPr>
          <p:nvPr/>
        </p:nvCxnSpPr>
        <p:spPr bwMode="gray">
          <a:xfrm>
            <a:off x="3797301" y="4254047"/>
            <a:ext cx="37391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FB9DF6-BC72-4B9C-B859-D3C94F7F7333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716016" y="3450570"/>
            <a:ext cx="136834" cy="31132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05750-E1E6-48C6-97C1-E65DA3CAE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619" y="3083478"/>
            <a:ext cx="654793" cy="305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B6CD9E-A483-4C11-AD62-0F3081BED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5368" y="1057550"/>
            <a:ext cx="2731433" cy="188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73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981F4-7AE9-4137-9F97-2EE38D4B1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A2A for all EL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Multilog-Rule + Combine (Union)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Fully Connected Rule</a:t>
            </a:r>
          </a:p>
          <a:p>
            <a:r>
              <a:rPr lang="de-DE" dirty="0"/>
              <a:t>Rules 1-4 as normal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49436-857E-4233-82A2-4D95D329B8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3A7DA-331F-4EB5-B2EF-63ECD17ECB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7CB37-3CFC-4B8F-A643-3E6547FA99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38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E8513A-745D-4280-A95B-915B4C4D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Proposed Algorithm</a:t>
            </a:r>
            <a:endParaRPr lang="en-GB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CC8EFB6-344A-4F71-B8AF-BAD7B162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0" y="3706879"/>
            <a:ext cx="1626844" cy="1182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C49EE9-5CAD-47CE-B0AD-396F638E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593" y="3779314"/>
            <a:ext cx="1809722" cy="94946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DA8A93-4711-4D38-A49F-DDB7EAD59BAB}"/>
              </a:ext>
            </a:extLst>
          </p:cNvPr>
          <p:cNvCxnSpPr/>
          <p:nvPr/>
        </p:nvCxnSpPr>
        <p:spPr bwMode="gray">
          <a:xfrm flipV="1">
            <a:off x="3419872" y="3435846"/>
            <a:ext cx="216024" cy="28384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C39E89A-9C82-41FD-AF4E-A9211A92A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730" y="2763865"/>
            <a:ext cx="736871" cy="61550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D6FE33-BF83-437B-8C48-2D83F211BF38}"/>
              </a:ext>
            </a:extLst>
          </p:cNvPr>
          <p:cNvCxnSpPr>
            <a:cxnSpLocks/>
          </p:cNvCxnSpPr>
          <p:nvPr/>
        </p:nvCxnSpPr>
        <p:spPr bwMode="gray">
          <a:xfrm>
            <a:off x="1691680" y="4305973"/>
            <a:ext cx="37391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9A0A2B7-4445-4691-AF67-D5159A78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663" y="3779313"/>
            <a:ext cx="1371907" cy="94946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9B645F-5641-43F8-BB10-0B9325BEE61E}"/>
              </a:ext>
            </a:extLst>
          </p:cNvPr>
          <p:cNvCxnSpPr>
            <a:cxnSpLocks/>
          </p:cNvCxnSpPr>
          <p:nvPr/>
        </p:nvCxnSpPr>
        <p:spPr bwMode="gray">
          <a:xfrm>
            <a:off x="3797301" y="4254047"/>
            <a:ext cx="37391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FB9DF6-BC72-4B9C-B859-D3C94F7F7333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716016" y="3450570"/>
            <a:ext cx="136834" cy="31132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05750-E1E6-48C6-97C1-E65DA3CAE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619" y="3083478"/>
            <a:ext cx="654793" cy="305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B6CD9E-A483-4C11-AD62-0F3081BED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5357" y="3827881"/>
            <a:ext cx="1385961" cy="95618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E7E61B-527D-4258-93B2-033C207E2FE2}"/>
              </a:ext>
            </a:extLst>
          </p:cNvPr>
          <p:cNvCxnSpPr>
            <a:cxnSpLocks/>
          </p:cNvCxnSpPr>
          <p:nvPr/>
        </p:nvCxnSpPr>
        <p:spPr bwMode="gray">
          <a:xfrm>
            <a:off x="5580112" y="4246149"/>
            <a:ext cx="37391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4C4765-62F2-4508-9C3D-6A5802189623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6444208" y="3435846"/>
            <a:ext cx="294129" cy="38292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EA25776-8708-4A3A-BFFF-598F955920F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55914" y="3120909"/>
            <a:ext cx="654793" cy="3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9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6E72C5-B9C2-42BA-ADBE-89709C90D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Dataset of five event logs</a:t>
            </a:r>
          </a:p>
          <a:p>
            <a:pPr lvl="1"/>
            <a:r>
              <a:rPr lang="de-DE" dirty="0"/>
              <a:t>Permits: 86581 events, 170 attributes</a:t>
            </a:r>
          </a:p>
          <a:p>
            <a:pPr lvl="1"/>
            <a:r>
              <a:rPr lang="de-DE" dirty="0"/>
              <a:t>DomesticDeclarations: 56437 events, 7 attributes</a:t>
            </a:r>
          </a:p>
          <a:p>
            <a:pPr lvl="1"/>
            <a:r>
              <a:rPr lang="de-DE" dirty="0"/>
              <a:t>InternationalDeclarations: 72151 events, 20 attributes</a:t>
            </a:r>
          </a:p>
          <a:p>
            <a:pPr lvl="1"/>
            <a:r>
              <a:rPr lang="de-DE" dirty="0"/>
              <a:t>PrepaidTravelCost: 18246 events, 19 attributes</a:t>
            </a:r>
          </a:p>
          <a:p>
            <a:pPr lvl="1"/>
            <a:r>
              <a:rPr lang="de-DE" dirty="0"/>
              <a:t>RequestForPayment: 36796 events, 11 attributes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42E26-719F-47AC-8A90-D68894970C3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2E675-FEBD-4030-983D-FA982B17DD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F8CF9-949A-42C7-91EC-3548C22F05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39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4D0678-DCF4-465D-8F1A-B6E2DFBB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 Overview – BPI Challenge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5252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FEED8E-D284-4F72-82C1-C8EF4DBD9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Multiple event logs =&gt; One data model</a:t>
            </a:r>
          </a:p>
          <a:p>
            <a:pPr lvl="1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CB349-6AEA-44C5-8000-32A020684B2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CAA8B-3EC8-48A6-87DC-48B15CF3BF0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0BCA6-AECF-4375-95AE-4A2618D35A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2BE8A4-588A-4296-AC4E-7E6D2DBA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Recap -</a:t>
            </a:r>
            <a:br>
              <a:rPr lang="de-DE" dirty="0"/>
            </a:br>
            <a:r>
              <a:rPr lang="de-DE" dirty="0"/>
              <a:t>Problem Definition</a:t>
            </a:r>
            <a:endParaRPr lang="en-GB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E424579-76D7-455C-B664-E5D47DB8B4DC}"/>
              </a:ext>
            </a:extLst>
          </p:cNvPr>
          <p:cNvGraphicFramePr>
            <a:graphicFrameLocks noGrp="1"/>
          </p:cNvGraphicFramePr>
          <p:nvPr/>
        </p:nvGraphicFramePr>
        <p:xfrm>
          <a:off x="304027" y="1779662"/>
          <a:ext cx="124968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2786869-BE08-4B40-947A-99658711C17D}"/>
              </a:ext>
            </a:extLst>
          </p:cNvPr>
          <p:cNvGraphicFramePr>
            <a:graphicFrameLocks noGrp="1"/>
          </p:cNvGraphicFramePr>
          <p:nvPr/>
        </p:nvGraphicFramePr>
        <p:xfrm>
          <a:off x="304027" y="2922662"/>
          <a:ext cx="1249680" cy="990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sp>
        <p:nvSpPr>
          <p:cNvPr id="9" name="Arrow: Down 8">
            <a:extLst>
              <a:ext uri="{FF2B5EF4-FFF2-40B4-BE49-F238E27FC236}">
                <a16:creationId xmlns:a16="http://schemas.microsoft.com/office/drawing/2014/main" id="{25265CE5-FB12-4819-9B03-F406571BB654}"/>
              </a:ext>
            </a:extLst>
          </p:cNvPr>
          <p:cNvSpPr/>
          <p:nvPr/>
        </p:nvSpPr>
        <p:spPr bwMode="gray">
          <a:xfrm rot="16200000">
            <a:off x="1940514" y="2514883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4E7B4D-A9C8-4D72-BDEA-DDD68F960F24}"/>
              </a:ext>
            </a:extLst>
          </p:cNvPr>
          <p:cNvSpPr/>
          <p:nvPr/>
        </p:nvSpPr>
        <p:spPr bwMode="gray">
          <a:xfrm>
            <a:off x="2536469" y="2431509"/>
            <a:ext cx="2160240" cy="86409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b="1" dirty="0">
                <a:solidFill>
                  <a:schemeClr val="tx1"/>
                </a:solidFill>
              </a:rPr>
              <a:t>?</a:t>
            </a:r>
            <a:endParaRPr lang="en-GB" sz="1200" b="1" dirty="0" err="1">
              <a:solidFill>
                <a:schemeClr val="tx1"/>
              </a:solidFill>
            </a:endParaRPr>
          </a:p>
        </p:txBody>
      </p:sp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3F758549-0F04-46B7-BBBE-0A486B826B43}"/>
              </a:ext>
            </a:extLst>
          </p:cNvPr>
          <p:cNvGraphicFramePr>
            <a:graphicFrameLocks noGrp="1"/>
          </p:cNvGraphicFramePr>
          <p:nvPr/>
        </p:nvGraphicFramePr>
        <p:xfrm>
          <a:off x="6007385" y="1779662"/>
          <a:ext cx="815575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75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128291">
                <a:tc>
                  <a:txBody>
                    <a:bodyPr/>
                    <a:lstStyle/>
                    <a:p>
                      <a:r>
                        <a:rPr lang="de-DE" sz="600" dirty="0"/>
                        <a:t>1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224510">
                <a:tc>
                  <a:txBody>
                    <a:bodyPr/>
                    <a:lstStyle/>
                    <a:p>
                      <a:r>
                        <a:rPr lang="de-DE" sz="600" dirty="0"/>
                        <a:t>Attr_1</a:t>
                      </a:r>
                    </a:p>
                    <a:p>
                      <a:r>
                        <a:rPr lang="de-DE" sz="600" dirty="0"/>
                        <a:t>Attr_3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53A725F-4D1F-47D8-92E6-59DCDF2E7E16}"/>
              </a:ext>
            </a:extLst>
          </p:cNvPr>
          <p:cNvGraphicFramePr>
            <a:graphicFrameLocks noGrp="1"/>
          </p:cNvGraphicFramePr>
          <p:nvPr/>
        </p:nvGraphicFramePr>
        <p:xfrm>
          <a:off x="6007384" y="2371495"/>
          <a:ext cx="815575" cy="365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75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600" dirty="0"/>
                        <a:t>2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83114">
                <a:tc>
                  <a:txBody>
                    <a:bodyPr/>
                    <a:lstStyle/>
                    <a:p>
                      <a:r>
                        <a:rPr lang="de-DE" sz="600" dirty="0"/>
                        <a:t>Attr_2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A6DD55E-A940-4D9A-A154-FADA610FB76D}"/>
              </a:ext>
            </a:extLst>
          </p:cNvPr>
          <p:cNvGraphicFramePr>
            <a:graphicFrameLocks noGrp="1"/>
          </p:cNvGraphicFramePr>
          <p:nvPr/>
        </p:nvGraphicFramePr>
        <p:xfrm>
          <a:off x="6025568" y="3745421"/>
          <a:ext cx="81557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75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600" dirty="0"/>
                        <a:t>N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83114">
                <a:tc>
                  <a:txBody>
                    <a:bodyPr/>
                    <a:lstStyle/>
                    <a:p>
                      <a:r>
                        <a:rPr lang="de-DE" sz="600" dirty="0"/>
                        <a:t>Attr_n-2</a:t>
                      </a:r>
                    </a:p>
                    <a:p>
                      <a:r>
                        <a:rPr lang="de-DE" sz="600" dirty="0"/>
                        <a:t>Attr_n-1</a:t>
                      </a:r>
                    </a:p>
                    <a:p>
                      <a:r>
                        <a:rPr lang="de-DE" sz="600" dirty="0"/>
                        <a:t>Attr_n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59CF4A9-29B3-4501-A2FE-DC7BF61CDAE6}"/>
              </a:ext>
            </a:extLst>
          </p:cNvPr>
          <p:cNvSpPr/>
          <p:nvPr/>
        </p:nvSpPr>
        <p:spPr bwMode="gray">
          <a:xfrm>
            <a:off x="6379167" y="2891177"/>
            <a:ext cx="72008" cy="757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F5EA9A-1676-4C1C-AB18-478BA7E8A2BB}"/>
              </a:ext>
            </a:extLst>
          </p:cNvPr>
          <p:cNvSpPr/>
          <p:nvPr/>
        </p:nvSpPr>
        <p:spPr bwMode="gray">
          <a:xfrm>
            <a:off x="6379167" y="3144857"/>
            <a:ext cx="72008" cy="757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E97FD4-3D94-4278-BEE4-60CE62E05551}"/>
              </a:ext>
            </a:extLst>
          </p:cNvPr>
          <p:cNvSpPr/>
          <p:nvPr/>
        </p:nvSpPr>
        <p:spPr bwMode="gray">
          <a:xfrm>
            <a:off x="6385443" y="3406064"/>
            <a:ext cx="72008" cy="757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B5EC328-0C44-4C3E-AA17-8328F444CDC6}"/>
              </a:ext>
            </a:extLst>
          </p:cNvPr>
          <p:cNvSpPr/>
          <p:nvPr/>
        </p:nvSpPr>
        <p:spPr bwMode="gray">
          <a:xfrm rot="16200000">
            <a:off x="5029385" y="2505755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66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42E26-719F-47AC-8A90-D68894970C3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2E675-FEBD-4030-983D-FA982B17DD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F8CF9-949A-42C7-91EC-3548C22F05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40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4D0678-DCF4-465D-8F1A-B6E2DFBB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 Overview – BPI Challenge 2020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7B6DC-6F20-4390-9C7F-E45D014D4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10174"/>
            <a:ext cx="4791744" cy="2934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E816CA-AAAA-4B67-9B33-4606A7F8D381}"/>
              </a:ext>
            </a:extLst>
          </p:cNvPr>
          <p:cNvSpPr txBox="1"/>
          <p:nvPr/>
        </p:nvSpPr>
        <p:spPr bwMode="gray">
          <a:xfrm>
            <a:off x="7466228" y="1310556"/>
            <a:ext cx="16196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 err="1"/>
              <a:t>Dorina</a:t>
            </a:r>
            <a:r>
              <a:rPr lang="en-GB" sz="800" dirty="0"/>
              <a:t> </a:t>
            </a:r>
            <a:r>
              <a:rPr lang="en-GB" sz="800" dirty="0" err="1"/>
              <a:t>Bano</a:t>
            </a:r>
            <a:r>
              <a:rPr lang="en-GB" sz="800" dirty="0"/>
              <a:t> , Maximilian Volker , Simon Remy , Henrik Leopold , and Mathias </a:t>
            </a:r>
            <a:r>
              <a:rPr lang="en-GB" sz="800" dirty="0" err="1"/>
              <a:t>Weske</a:t>
            </a:r>
            <a:r>
              <a:rPr lang="en-GB" sz="800" dirty="0"/>
              <a:t>. (2020). </a:t>
            </a:r>
          </a:p>
          <a:p>
            <a:r>
              <a:rPr lang="en-GB" sz="800" dirty="0"/>
              <a:t>Multi-perspective Analysis of Approval Processes based on Multiple Event Logs</a:t>
            </a:r>
          </a:p>
        </p:txBody>
      </p:sp>
    </p:spTree>
    <p:extLst>
      <p:ext uri="{BB962C8B-B14F-4D97-AF65-F5344CB8AC3E}">
        <p14:creationId xmlns:p14="http://schemas.microsoft.com/office/powerpoint/2010/main" val="423300649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5F269C-B3F1-4CFA-B442-CD7EE453F3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D255B-E738-4752-AF5E-80960139A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 Overview – BPI Challenge 2020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12BF7-F4B8-4AB2-9743-DDFBE728C5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C1C68-18EF-4AB8-B90C-2934BD7E598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C357A-7C05-4EB6-9EA5-49FAC0C149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41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7A41F4-AFA8-4AA6-8BA6-25097893C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131"/>
            <a:ext cx="9144000" cy="273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91E0F7-25AB-43B9-8686-E48E8F00A80B}"/>
              </a:ext>
            </a:extLst>
          </p:cNvPr>
          <p:cNvSpPr txBox="1"/>
          <p:nvPr/>
        </p:nvSpPr>
        <p:spPr bwMode="gray">
          <a:xfrm>
            <a:off x="477684" y="3971075"/>
            <a:ext cx="683062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3200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0 – Not accepted. Major revisions needed.</a:t>
            </a:r>
            <a:endParaRPr lang="en-GB" sz="3200" b="1" dirty="0" err="1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929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733E49-0E82-4FBA-88E7-32D3A441F0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„Preprocess“ using attributes from</a:t>
            </a:r>
            <a:br>
              <a:rPr lang="de-DE" dirty="0"/>
            </a:br>
            <a:r>
              <a:rPr lang="de-DE" dirty="0"/>
              <a:t>Bano et. al Model</a:t>
            </a:r>
          </a:p>
          <a:p>
            <a:r>
              <a:rPr lang="de-DE" dirty="0"/>
              <a:t>How close can we get to the Model?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63992-A4E6-4C76-84AC-9611D01831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89958-1763-4742-B144-4AA65FC157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73040-46FA-4262-9159-B6533F0345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42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22DEED-51CE-421D-BACC-030E112B5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BPI Challenge 2020 – Simplified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C05493-4CE4-43A8-9E8B-6D0DFCE8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940" y="1131590"/>
            <a:ext cx="2765887" cy="169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3642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5133BB-200C-490C-AF34-BEF38C55B8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Multilog Access Rule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Fully Connected Rule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No Attributes left to assign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1E109-FAE9-4B20-B8D9-2FB10F84ED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F3375-8839-4E25-BDEF-61CEEA76E2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AF2E4-C5DD-4DBD-9392-0770181E86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43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F1C3C2-44C6-47CF-835E-D4603A98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Simplified Approach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52318F-920B-48DF-AE12-A7E9D82D31E7}"/>
              </a:ext>
            </a:extLst>
          </p:cNvPr>
          <p:cNvGrpSpPr/>
          <p:nvPr/>
        </p:nvGrpSpPr>
        <p:grpSpPr>
          <a:xfrm>
            <a:off x="625636" y="1655726"/>
            <a:ext cx="972458" cy="742615"/>
            <a:chOff x="683568" y="1953072"/>
            <a:chExt cx="972458" cy="7426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FB429B-2DCF-4049-8227-00CF8803F424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DEC545-F60B-45B2-B801-44E75B4497B5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Amount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BudgetNumber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9B6C82D-C6CC-4FB3-B2EA-5F7048C63611}"/>
              </a:ext>
            </a:extLst>
          </p:cNvPr>
          <p:cNvSpPr txBox="1"/>
          <p:nvPr/>
        </p:nvSpPr>
        <p:spPr bwMode="gray">
          <a:xfrm>
            <a:off x="355781" y="2413218"/>
            <a:ext cx="1512168" cy="3170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700" dirty="0"/>
              <a:t>(from InternationalDeclarations + </a:t>
            </a:r>
            <a:br>
              <a:rPr lang="de-DE" sz="700" dirty="0"/>
            </a:br>
            <a:r>
              <a:rPr lang="de-DE" sz="700" dirty="0"/>
              <a:t>DomesticDeclarations)</a:t>
            </a:r>
            <a:endParaRPr lang="en-GB" sz="700" dirty="0" err="1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8A4C1D-F9F6-490A-AA6E-21D0A45CE6AC}"/>
              </a:ext>
            </a:extLst>
          </p:cNvPr>
          <p:cNvGrpSpPr/>
          <p:nvPr/>
        </p:nvGrpSpPr>
        <p:grpSpPr>
          <a:xfrm>
            <a:off x="2339752" y="1655725"/>
            <a:ext cx="972458" cy="742615"/>
            <a:chOff x="683568" y="1953072"/>
            <a:chExt cx="972458" cy="74261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6E6BA6-E228-42BF-89EF-C7B2AAA4BBC1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44482C-4157-4801-9367-B831E09BE3A9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Project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Rfp_id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B0225F2-D4DE-46FF-B993-83A4D25575A8}"/>
              </a:ext>
            </a:extLst>
          </p:cNvPr>
          <p:cNvSpPr txBox="1"/>
          <p:nvPr/>
        </p:nvSpPr>
        <p:spPr bwMode="gray">
          <a:xfrm>
            <a:off x="2069897" y="2398340"/>
            <a:ext cx="1512168" cy="3170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700" dirty="0"/>
              <a:t>(from RequestForPayment + </a:t>
            </a:r>
            <a:br>
              <a:rPr lang="de-DE" sz="700" dirty="0"/>
            </a:br>
            <a:r>
              <a:rPr lang="de-DE" sz="700" dirty="0"/>
              <a:t>PrepaidTravelCost)</a:t>
            </a:r>
            <a:endParaRPr lang="en-GB" sz="700" dirty="0" err="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DB218-EDDF-4022-BA1F-84AEEE62B6B7}"/>
              </a:ext>
            </a:extLst>
          </p:cNvPr>
          <p:cNvGrpSpPr/>
          <p:nvPr/>
        </p:nvGrpSpPr>
        <p:grpSpPr>
          <a:xfrm>
            <a:off x="625636" y="3031770"/>
            <a:ext cx="972458" cy="1079958"/>
            <a:chOff x="-61765" y="1764858"/>
            <a:chExt cx="972458" cy="10799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44686-BCCA-4F38-AD7B-F33CDC0342CC}"/>
                </a:ext>
              </a:extLst>
            </p:cNvPr>
            <p:cNvCxnSpPr/>
            <p:nvPr/>
          </p:nvCxnSpPr>
          <p:spPr bwMode="gray">
            <a:xfrm>
              <a:off x="-61765" y="1952910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E6BB31-B9F4-466F-836D-ACBB6BA8C10E}"/>
                </a:ext>
              </a:extLst>
            </p:cNvPr>
            <p:cNvSpPr/>
            <p:nvPr/>
          </p:nvSpPr>
          <p:spPr bwMode="gray">
            <a:xfrm>
              <a:off x="-61765" y="1764858"/>
              <a:ext cx="972458" cy="107995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C3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Overspent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OverspentAmount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ProjectNumber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RequestedBudget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TotalDeclared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8E1E1AE-9B7A-465A-83FA-BFD9FBFA7674}"/>
              </a:ext>
            </a:extLst>
          </p:cNvPr>
          <p:cNvSpPr txBox="1"/>
          <p:nvPr/>
        </p:nvSpPr>
        <p:spPr bwMode="gray">
          <a:xfrm>
            <a:off x="755576" y="4140688"/>
            <a:ext cx="770510" cy="3170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700" dirty="0"/>
              <a:t>(from full union)</a:t>
            </a:r>
            <a:endParaRPr lang="en-GB" sz="700" dirty="0" err="1"/>
          </a:p>
        </p:txBody>
      </p:sp>
    </p:spTree>
    <p:extLst>
      <p:ext uri="{BB962C8B-B14F-4D97-AF65-F5344CB8AC3E}">
        <p14:creationId xmlns:p14="http://schemas.microsoft.com/office/powerpoint/2010/main" val="8105264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9D414FC-7EB0-4B0F-8FBE-1386FA6E9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59" y="2315235"/>
            <a:ext cx="4334087" cy="265387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1E109-FAE9-4B20-B8D9-2FB10F84ED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F3375-8839-4E25-BDEF-61CEEA76E2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AF2E4-C5DD-4DBD-9392-0770181E86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44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F1C3C2-44C6-47CF-835E-D4603A98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Simplified Approach – Result vs. Bano et. al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52318F-920B-48DF-AE12-A7E9D82D31E7}"/>
              </a:ext>
            </a:extLst>
          </p:cNvPr>
          <p:cNvGrpSpPr/>
          <p:nvPr/>
        </p:nvGrpSpPr>
        <p:grpSpPr>
          <a:xfrm>
            <a:off x="2238892" y="1501328"/>
            <a:ext cx="972458" cy="742615"/>
            <a:chOff x="683568" y="1953072"/>
            <a:chExt cx="972458" cy="7426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FB429B-2DCF-4049-8227-00CF8803F424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DEC545-F60B-45B2-B801-44E75B4497B5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Amount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BudgetNumber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8A4C1D-F9F6-490A-AA6E-21D0A45CE6AC}"/>
              </a:ext>
            </a:extLst>
          </p:cNvPr>
          <p:cNvGrpSpPr/>
          <p:nvPr/>
        </p:nvGrpSpPr>
        <p:grpSpPr>
          <a:xfrm>
            <a:off x="5076056" y="1495011"/>
            <a:ext cx="972458" cy="742615"/>
            <a:chOff x="683568" y="1953072"/>
            <a:chExt cx="972458" cy="74261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6E6BA6-E228-42BF-89EF-C7B2AAA4BBC1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44482C-4157-4801-9367-B831E09BE3A9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Project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Rfp_id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DB218-EDDF-4022-BA1F-84AEEE62B6B7}"/>
              </a:ext>
            </a:extLst>
          </p:cNvPr>
          <p:cNvGrpSpPr/>
          <p:nvPr/>
        </p:nvGrpSpPr>
        <p:grpSpPr>
          <a:xfrm>
            <a:off x="3707904" y="1313276"/>
            <a:ext cx="972458" cy="1079958"/>
            <a:chOff x="-61765" y="1764858"/>
            <a:chExt cx="972458" cy="10799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44686-BCCA-4F38-AD7B-F33CDC0342CC}"/>
                </a:ext>
              </a:extLst>
            </p:cNvPr>
            <p:cNvCxnSpPr/>
            <p:nvPr/>
          </p:nvCxnSpPr>
          <p:spPr bwMode="gray">
            <a:xfrm>
              <a:off x="-61765" y="1952910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E6BB31-B9F4-466F-836D-ACBB6BA8C10E}"/>
                </a:ext>
              </a:extLst>
            </p:cNvPr>
            <p:cNvSpPr/>
            <p:nvPr/>
          </p:nvSpPr>
          <p:spPr bwMode="gray">
            <a:xfrm>
              <a:off x="-61765" y="1764858"/>
              <a:ext cx="972458" cy="107995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C3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Overspent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OverspentAmount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ProjectNumber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RequestedBudget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TotalDeclared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763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9D414FC-7EB0-4B0F-8FBE-1386FA6E9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59" y="2315235"/>
            <a:ext cx="4334087" cy="265387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1E109-FAE9-4B20-B8D9-2FB10F84ED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F3375-8839-4E25-BDEF-61CEEA76E2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AF2E4-C5DD-4DBD-9392-0770181E86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45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F1C3C2-44C6-47CF-835E-D4603A98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Second Approach - Result vs. Bano et. al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52318F-920B-48DF-AE12-A7E9D82D31E7}"/>
              </a:ext>
            </a:extLst>
          </p:cNvPr>
          <p:cNvGrpSpPr/>
          <p:nvPr/>
        </p:nvGrpSpPr>
        <p:grpSpPr>
          <a:xfrm>
            <a:off x="2238892" y="1501328"/>
            <a:ext cx="972458" cy="742615"/>
            <a:chOff x="683568" y="1953072"/>
            <a:chExt cx="972458" cy="7426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FB429B-2DCF-4049-8227-00CF8803F424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DEC545-F60B-45B2-B801-44E75B4497B5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Amount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BudgetNumber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8A4C1D-F9F6-490A-AA6E-21D0A45CE6AC}"/>
              </a:ext>
            </a:extLst>
          </p:cNvPr>
          <p:cNvGrpSpPr/>
          <p:nvPr/>
        </p:nvGrpSpPr>
        <p:grpSpPr>
          <a:xfrm>
            <a:off x="5076056" y="1495011"/>
            <a:ext cx="972458" cy="742615"/>
            <a:chOff x="683568" y="1953072"/>
            <a:chExt cx="972458" cy="74261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6E6BA6-E228-42BF-89EF-C7B2AAA4BBC1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44482C-4157-4801-9367-B831E09BE3A9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Project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Rfp_id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DB218-EDDF-4022-BA1F-84AEEE62B6B7}"/>
              </a:ext>
            </a:extLst>
          </p:cNvPr>
          <p:cNvGrpSpPr/>
          <p:nvPr/>
        </p:nvGrpSpPr>
        <p:grpSpPr>
          <a:xfrm>
            <a:off x="3707904" y="1313276"/>
            <a:ext cx="972458" cy="1079958"/>
            <a:chOff x="-61765" y="1764858"/>
            <a:chExt cx="972458" cy="10799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44686-BCCA-4F38-AD7B-F33CDC0342CC}"/>
                </a:ext>
              </a:extLst>
            </p:cNvPr>
            <p:cNvCxnSpPr/>
            <p:nvPr/>
          </p:nvCxnSpPr>
          <p:spPr bwMode="gray">
            <a:xfrm>
              <a:off x="-61765" y="1952910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E6BB31-B9F4-466F-836D-ACBB6BA8C10E}"/>
                </a:ext>
              </a:extLst>
            </p:cNvPr>
            <p:cNvSpPr/>
            <p:nvPr/>
          </p:nvSpPr>
          <p:spPr bwMode="gray">
            <a:xfrm>
              <a:off x="-61765" y="1764858"/>
              <a:ext cx="972458" cy="107995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C3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Overspent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OverspentAmount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ProjectNumber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RequestedBudget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TotalDeclared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00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9D414FC-7EB0-4B0F-8FBE-1386FA6E9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59" y="2315235"/>
            <a:ext cx="4334087" cy="265387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1E109-FAE9-4B20-B8D9-2FB10F84ED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F3375-8839-4E25-BDEF-61CEEA76E2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AF2E4-C5DD-4DBD-9392-0770181E86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46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F1C3C2-44C6-47CF-835E-D4603A98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Backwards Approach - Result vs. Graphing Library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52318F-920B-48DF-AE12-A7E9D82D31E7}"/>
              </a:ext>
            </a:extLst>
          </p:cNvPr>
          <p:cNvGrpSpPr/>
          <p:nvPr/>
        </p:nvGrpSpPr>
        <p:grpSpPr>
          <a:xfrm>
            <a:off x="2238892" y="1501328"/>
            <a:ext cx="972458" cy="742615"/>
            <a:chOff x="683568" y="1953072"/>
            <a:chExt cx="972458" cy="7426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FB429B-2DCF-4049-8227-00CF8803F424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DEC545-F60B-45B2-B801-44E75B4497B5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Amount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BudgetNumber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8A4C1D-F9F6-490A-AA6E-21D0A45CE6AC}"/>
              </a:ext>
            </a:extLst>
          </p:cNvPr>
          <p:cNvGrpSpPr/>
          <p:nvPr/>
        </p:nvGrpSpPr>
        <p:grpSpPr>
          <a:xfrm>
            <a:off x="5076056" y="1495011"/>
            <a:ext cx="972458" cy="742615"/>
            <a:chOff x="683568" y="1953072"/>
            <a:chExt cx="972458" cy="74261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6E6BA6-E228-42BF-89EF-C7B2AAA4BBC1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44482C-4157-4801-9367-B831E09BE3A9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Project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Rfp_id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DB218-EDDF-4022-BA1F-84AEEE62B6B7}"/>
              </a:ext>
            </a:extLst>
          </p:cNvPr>
          <p:cNvGrpSpPr/>
          <p:nvPr/>
        </p:nvGrpSpPr>
        <p:grpSpPr>
          <a:xfrm>
            <a:off x="3707904" y="1313276"/>
            <a:ext cx="972458" cy="1079958"/>
            <a:chOff x="-61765" y="1764858"/>
            <a:chExt cx="972458" cy="10799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44686-BCCA-4F38-AD7B-F33CDC0342CC}"/>
                </a:ext>
              </a:extLst>
            </p:cNvPr>
            <p:cNvCxnSpPr/>
            <p:nvPr/>
          </p:nvCxnSpPr>
          <p:spPr bwMode="gray">
            <a:xfrm>
              <a:off x="-61765" y="1952910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E6BB31-B9F4-466F-836D-ACBB6BA8C10E}"/>
                </a:ext>
              </a:extLst>
            </p:cNvPr>
            <p:cNvSpPr/>
            <p:nvPr/>
          </p:nvSpPr>
          <p:spPr bwMode="gray">
            <a:xfrm>
              <a:off x="-61765" y="1764858"/>
              <a:ext cx="972458" cy="107995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C3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Overspent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OverspentAmount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ProjectNumber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RequestedBudget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TotalDeclared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68F1493-15D1-491D-AB86-E1946291D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9" b="23012"/>
          <a:stretch/>
        </p:blipFill>
        <p:spPr>
          <a:xfrm>
            <a:off x="463085" y="1572621"/>
            <a:ext cx="6668431" cy="2736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933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B78278A-D401-42E1-8D80-3BA3B920B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9" b="23012"/>
          <a:stretch/>
        </p:blipFill>
        <p:spPr>
          <a:xfrm>
            <a:off x="-5581128" y="1572621"/>
            <a:ext cx="6668431" cy="2736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D414FC-7EB0-4B0F-8FBE-1386FA6E9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59" y="2315235"/>
            <a:ext cx="4334087" cy="265387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1E109-FAE9-4B20-B8D9-2FB10F84ED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F3375-8839-4E25-BDEF-61CEEA76E2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AF2E4-C5DD-4DBD-9392-0770181E86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47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F1C3C2-44C6-47CF-835E-D4603A98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Backwards Approach - Result vs. Graphing Library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52318F-920B-48DF-AE12-A7E9D82D31E7}"/>
              </a:ext>
            </a:extLst>
          </p:cNvPr>
          <p:cNvGrpSpPr/>
          <p:nvPr/>
        </p:nvGrpSpPr>
        <p:grpSpPr>
          <a:xfrm>
            <a:off x="2238892" y="1501328"/>
            <a:ext cx="972458" cy="742615"/>
            <a:chOff x="683568" y="1953072"/>
            <a:chExt cx="972458" cy="7426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FB429B-2DCF-4049-8227-00CF8803F424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DEC545-F60B-45B2-B801-44E75B4497B5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Amount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BudgetNumber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8A4C1D-F9F6-490A-AA6E-21D0A45CE6AC}"/>
              </a:ext>
            </a:extLst>
          </p:cNvPr>
          <p:cNvGrpSpPr/>
          <p:nvPr/>
        </p:nvGrpSpPr>
        <p:grpSpPr>
          <a:xfrm>
            <a:off x="5076056" y="1495011"/>
            <a:ext cx="972458" cy="742615"/>
            <a:chOff x="683568" y="1953072"/>
            <a:chExt cx="972458" cy="74261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6E6BA6-E228-42BF-89EF-C7B2AAA4BBC1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44482C-4157-4801-9367-B831E09BE3A9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Project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Rfp_id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DB218-EDDF-4022-BA1F-84AEEE62B6B7}"/>
              </a:ext>
            </a:extLst>
          </p:cNvPr>
          <p:cNvGrpSpPr/>
          <p:nvPr/>
        </p:nvGrpSpPr>
        <p:grpSpPr>
          <a:xfrm>
            <a:off x="3707904" y="1313276"/>
            <a:ext cx="972458" cy="1079958"/>
            <a:chOff x="-61765" y="1764858"/>
            <a:chExt cx="972458" cy="10799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44686-BCCA-4F38-AD7B-F33CDC0342CC}"/>
                </a:ext>
              </a:extLst>
            </p:cNvPr>
            <p:cNvCxnSpPr/>
            <p:nvPr/>
          </p:nvCxnSpPr>
          <p:spPr bwMode="gray">
            <a:xfrm>
              <a:off x="-61765" y="1952910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E6BB31-B9F4-466F-836D-ACBB6BA8C10E}"/>
                </a:ext>
              </a:extLst>
            </p:cNvPr>
            <p:cNvSpPr/>
            <p:nvPr/>
          </p:nvSpPr>
          <p:spPr bwMode="gray">
            <a:xfrm>
              <a:off x="-61765" y="1764858"/>
              <a:ext cx="972458" cy="107995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C3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Overspent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OverspentAmount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ProjectNumber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RequestedBudget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TotalDeclared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C6FBE5-AAE2-45F6-9090-8E3AAEFAAFD3}"/>
              </a:ext>
            </a:extLst>
          </p:cNvPr>
          <p:cNvCxnSpPr>
            <a:cxnSpLocks/>
          </p:cNvCxnSpPr>
          <p:nvPr/>
        </p:nvCxnSpPr>
        <p:spPr bwMode="gray">
          <a:xfrm flipV="1">
            <a:off x="1187624" y="1923679"/>
            <a:ext cx="1008112" cy="26659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77BC73-5C22-40DA-A73F-716703D2A39B}"/>
              </a:ext>
            </a:extLst>
          </p:cNvPr>
          <p:cNvCxnSpPr>
            <a:cxnSpLocks/>
          </p:cNvCxnSpPr>
          <p:nvPr/>
        </p:nvCxnSpPr>
        <p:spPr bwMode="gray">
          <a:xfrm flipV="1">
            <a:off x="1195315" y="2315237"/>
            <a:ext cx="2512589" cy="729448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633CCE3-4B3F-4CF0-8DF6-0F66877B4BBF}"/>
              </a:ext>
            </a:extLst>
          </p:cNvPr>
          <p:cNvCxnSpPr>
            <a:cxnSpLocks/>
            <a:stCxn id="32" idx="1"/>
            <a:endCxn id="14" idx="2"/>
          </p:cNvCxnSpPr>
          <p:nvPr/>
        </p:nvCxnSpPr>
        <p:spPr bwMode="gray">
          <a:xfrm flipV="1">
            <a:off x="1187624" y="2237626"/>
            <a:ext cx="4374661" cy="1501902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A462672-6B14-40F3-95EE-053BBEEA2314}"/>
              </a:ext>
            </a:extLst>
          </p:cNvPr>
          <p:cNvSpPr/>
          <p:nvPr/>
        </p:nvSpPr>
        <p:spPr bwMode="gray">
          <a:xfrm>
            <a:off x="971600" y="3467145"/>
            <a:ext cx="216024" cy="544766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3508E1B6-187A-43C3-9978-7DBB495C216E}"/>
              </a:ext>
            </a:extLst>
          </p:cNvPr>
          <p:cNvSpPr/>
          <p:nvPr/>
        </p:nvSpPr>
        <p:spPr bwMode="gray">
          <a:xfrm>
            <a:off x="979291" y="2067694"/>
            <a:ext cx="216024" cy="266590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B4AF4868-E762-4EE4-858A-92F74348FC3A}"/>
              </a:ext>
            </a:extLst>
          </p:cNvPr>
          <p:cNvSpPr/>
          <p:nvPr/>
        </p:nvSpPr>
        <p:spPr bwMode="gray">
          <a:xfrm>
            <a:off x="971600" y="2679961"/>
            <a:ext cx="216024" cy="729448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150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Assumption: Consistent naming of attributes</a:t>
            </a:r>
          </a:p>
          <a:p>
            <a:r>
              <a:rPr lang="de-DE" dirty="0"/>
              <a:t>Interesting results for BPI Challenge datasets 2017 and 2020</a:t>
            </a:r>
          </a:p>
          <a:p>
            <a:pPr lvl="1"/>
            <a:r>
              <a:rPr lang="de-DE" dirty="0"/>
              <a:t>BUT new rules might be overfitted</a:t>
            </a:r>
          </a:p>
          <a:p>
            <a:r>
              <a:rPr lang="de-DE" dirty="0"/>
              <a:t>Often one sparse „main“ log</a:t>
            </a:r>
          </a:p>
          <a:p>
            <a:pPr lvl="1"/>
            <a:r>
              <a:rPr lang="de-DE" dirty="0"/>
              <a:t>Secondary event logs fully connected</a:t>
            </a:r>
          </a:p>
          <a:p>
            <a:pPr lvl="2"/>
            <a:r>
              <a:rPr lang="de-DE" dirty="0"/>
              <a:t>Just take any fully connected event log as one DM class?</a:t>
            </a:r>
          </a:p>
          <a:p>
            <a:r>
              <a:rPr lang="de-DE" dirty="0"/>
              <a:t>Are there different classes of fully connectedness?</a:t>
            </a:r>
          </a:p>
          <a:p>
            <a:r>
              <a:rPr lang="de-DE" dirty="0"/>
              <a:t>Is there auxilliary informaton to identify keys?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/>
              <a:t>Discussion and Future Work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1066754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47078D3-2EF3-4378-A2A4-8F6BDA5E7F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9" b="11319"/>
          <a:stretch>
            <a:fillRect/>
          </a:stretch>
        </p:blipFill>
        <p:spPr/>
      </p:pic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1" name="Title 2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 | Discussion | Comments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Kim-Pascal </a:t>
            </a:r>
            <a:r>
              <a:rPr lang="en-US" dirty="0" err="1"/>
              <a:t>Borchart</a:t>
            </a:r>
            <a:endParaRPr lang="en-US" dirty="0"/>
          </a:p>
          <a:p>
            <a:r>
              <a:rPr lang="en-US" dirty="0"/>
              <a:t>BPI @ HPI</a:t>
            </a:r>
          </a:p>
          <a:p>
            <a:r>
              <a:rPr lang="en-US" dirty="0"/>
              <a:t>Summer 2021</a:t>
            </a:r>
          </a:p>
        </p:txBody>
      </p:sp>
    </p:spTree>
    <p:extLst>
      <p:ext uri="{BB962C8B-B14F-4D97-AF65-F5344CB8AC3E}">
        <p14:creationId xmlns:p14="http://schemas.microsoft.com/office/powerpoint/2010/main" val="8073573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7763E9-60BA-4C34-871B-8A57D93CAB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AA12E-4E7A-4EB2-B014-C04C2AD9D8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C45D1-8393-4E44-9F59-E5552201EF7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94BE88-958D-4768-AF3B-70976057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Recap -</a:t>
            </a:r>
            <a:br>
              <a:rPr lang="de-DE" dirty="0"/>
            </a:br>
            <a:r>
              <a:rPr lang="de-DE" dirty="0"/>
              <a:t>Approach – „Naive“</a:t>
            </a:r>
            <a:endParaRPr lang="en-GB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6DDE71-CEF8-42FE-B747-75A06BC4E788}"/>
              </a:ext>
            </a:extLst>
          </p:cNvPr>
          <p:cNvGrpSpPr/>
          <p:nvPr/>
        </p:nvGrpSpPr>
        <p:grpSpPr>
          <a:xfrm>
            <a:off x="1985995" y="3242650"/>
            <a:ext cx="1104813" cy="560606"/>
            <a:chOff x="358776" y="3147814"/>
            <a:chExt cx="2905013" cy="153173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604891-7BB7-4021-A64E-8B1851C74070}"/>
                </a:ext>
              </a:extLst>
            </p:cNvPr>
            <p:cNvSpPr/>
            <p:nvPr/>
          </p:nvSpPr>
          <p:spPr bwMode="gray">
            <a:xfrm>
              <a:off x="358776" y="3147814"/>
              <a:ext cx="972864" cy="414639"/>
            </a:xfrm>
            <a:prstGeom prst="round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Start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67C22AC-3986-488E-BD29-630B8371AE68}"/>
                </a:ext>
              </a:extLst>
            </p:cNvPr>
            <p:cNvSpPr/>
            <p:nvPr/>
          </p:nvSpPr>
          <p:spPr bwMode="gray">
            <a:xfrm>
              <a:off x="358776" y="3704308"/>
              <a:ext cx="972864" cy="414639"/>
            </a:xfrm>
            <a:prstGeom prst="round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Do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1A1B117-21E1-419A-BE64-58D7ECD53DF3}"/>
                </a:ext>
              </a:extLst>
            </p:cNvPr>
            <p:cNvSpPr/>
            <p:nvPr/>
          </p:nvSpPr>
          <p:spPr bwMode="gray">
            <a:xfrm>
              <a:off x="358776" y="4264914"/>
              <a:ext cx="972864" cy="414639"/>
            </a:xfrm>
            <a:prstGeom prst="round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Finish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E4C5D12-5EB1-4723-B75F-2D778640D2C2}"/>
                </a:ext>
              </a:extLst>
            </p:cNvPr>
            <p:cNvSpPr/>
            <p:nvPr/>
          </p:nvSpPr>
          <p:spPr bwMode="gray">
            <a:xfrm>
              <a:off x="2183669" y="3178205"/>
              <a:ext cx="1080120" cy="360040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Attr_1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88B6B4A-B367-47E2-B2CF-34044BBC54DE}"/>
                </a:ext>
              </a:extLst>
            </p:cNvPr>
            <p:cNvSpPr/>
            <p:nvPr/>
          </p:nvSpPr>
          <p:spPr bwMode="gray">
            <a:xfrm>
              <a:off x="2183669" y="3704771"/>
              <a:ext cx="1080120" cy="360040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Attr_2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98EDCD-862F-43CA-B0A5-992A0D334F02}"/>
                </a:ext>
              </a:extLst>
            </p:cNvPr>
            <p:cNvSpPr/>
            <p:nvPr/>
          </p:nvSpPr>
          <p:spPr bwMode="gray">
            <a:xfrm>
              <a:off x="2183669" y="4264914"/>
              <a:ext cx="1080120" cy="360040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Attr_3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5BD58F-6EF4-4885-A3BD-240373D351CC}"/>
                </a:ext>
              </a:extLst>
            </p:cNvPr>
            <p:cNvCxnSpPr>
              <a:stCxn id="29" idx="3"/>
              <a:endCxn id="32" idx="1"/>
            </p:cNvCxnSpPr>
            <p:nvPr/>
          </p:nvCxnSpPr>
          <p:spPr bwMode="gray">
            <a:xfrm>
              <a:off x="1331640" y="3355134"/>
              <a:ext cx="852029" cy="3091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8F0BF9F-363C-43A2-B04B-37E3543EA98F}"/>
                </a:ext>
              </a:extLst>
            </p:cNvPr>
            <p:cNvCxnSpPr>
              <a:cxnSpLocks/>
              <a:stCxn id="29" idx="3"/>
              <a:endCxn id="34" idx="1"/>
            </p:cNvCxnSpPr>
            <p:nvPr/>
          </p:nvCxnSpPr>
          <p:spPr bwMode="gray">
            <a:xfrm>
              <a:off x="1331640" y="3355134"/>
              <a:ext cx="852029" cy="1089800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6E1BA09-00C5-4FB7-832D-51691083C3B3}"/>
                </a:ext>
              </a:extLst>
            </p:cNvPr>
            <p:cNvCxnSpPr/>
            <p:nvPr/>
          </p:nvCxnSpPr>
          <p:spPr bwMode="gray">
            <a:xfrm>
              <a:off x="1331640" y="3889514"/>
              <a:ext cx="852029" cy="3091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86E907-7608-4D71-BCC1-7989AC20B473}"/>
                </a:ext>
              </a:extLst>
            </p:cNvPr>
            <p:cNvCxnSpPr/>
            <p:nvPr/>
          </p:nvCxnSpPr>
          <p:spPr bwMode="gray">
            <a:xfrm>
              <a:off x="1331640" y="4441843"/>
              <a:ext cx="852029" cy="3091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CB4825E-CC54-4185-8F6B-7BC5F115BE55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 bwMode="gray">
            <a:xfrm flipV="1">
              <a:off x="1331640" y="3358225"/>
              <a:ext cx="852029" cy="1114009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A896D6E-76D0-4351-A5C7-30319EBC06A4}"/>
              </a:ext>
            </a:extLst>
          </p:cNvPr>
          <p:cNvSpPr/>
          <p:nvPr/>
        </p:nvSpPr>
        <p:spPr bwMode="gray">
          <a:xfrm>
            <a:off x="3372266" y="3440872"/>
            <a:ext cx="932969" cy="1579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3EDAA1-A05C-4DD5-9CAD-39DEB73D0480}"/>
              </a:ext>
            </a:extLst>
          </p:cNvPr>
          <p:cNvSpPr/>
          <p:nvPr/>
        </p:nvSpPr>
        <p:spPr bwMode="gray">
          <a:xfrm>
            <a:off x="3379304" y="1898514"/>
            <a:ext cx="932969" cy="15713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42" name="Table 7">
            <a:extLst>
              <a:ext uri="{FF2B5EF4-FFF2-40B4-BE49-F238E27FC236}">
                <a16:creationId xmlns:a16="http://schemas.microsoft.com/office/drawing/2014/main" id="{2CC1687A-D0FC-426D-8AE4-3A57A9396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409835"/>
              </p:ext>
            </p:extLst>
          </p:nvPr>
        </p:nvGraphicFramePr>
        <p:xfrm>
          <a:off x="217389" y="1438136"/>
          <a:ext cx="124968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03F581C7-B09E-4857-9E88-CD5677D59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177255"/>
              </p:ext>
            </p:extLst>
          </p:nvPr>
        </p:nvGraphicFramePr>
        <p:xfrm>
          <a:off x="242395" y="3001824"/>
          <a:ext cx="1249680" cy="990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sp>
        <p:nvSpPr>
          <p:cNvPr id="44" name="Arrow: Right 43">
            <a:extLst>
              <a:ext uri="{FF2B5EF4-FFF2-40B4-BE49-F238E27FC236}">
                <a16:creationId xmlns:a16="http://schemas.microsoft.com/office/drawing/2014/main" id="{8865B7FC-3CB1-4FF7-B327-110F98151DEA}"/>
              </a:ext>
            </a:extLst>
          </p:cNvPr>
          <p:cNvSpPr/>
          <p:nvPr/>
        </p:nvSpPr>
        <p:spPr bwMode="gray">
          <a:xfrm>
            <a:off x="1576044" y="1934776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45" name="Table 7">
            <a:extLst>
              <a:ext uri="{FF2B5EF4-FFF2-40B4-BE49-F238E27FC236}">
                <a16:creationId xmlns:a16="http://schemas.microsoft.com/office/drawing/2014/main" id="{690235C4-681F-4EA6-9E11-04E970BAC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194694"/>
              </p:ext>
            </p:extLst>
          </p:nvPr>
        </p:nvGraphicFramePr>
        <p:xfrm>
          <a:off x="4426506" y="1255446"/>
          <a:ext cx="443793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Attr_1</a:t>
                      </a:r>
                    </a:p>
                    <a:p>
                      <a:r>
                        <a:rPr lang="de-DE" sz="300" dirty="0"/>
                        <a:t>Attr_3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E0F9046-A646-464A-99D5-510FCCCFC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069094"/>
              </p:ext>
            </p:extLst>
          </p:nvPr>
        </p:nvGraphicFramePr>
        <p:xfrm>
          <a:off x="4426506" y="1659856"/>
          <a:ext cx="443793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AC9B56C-503C-457C-AF52-B8E336D18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844292"/>
              </p:ext>
            </p:extLst>
          </p:nvPr>
        </p:nvGraphicFramePr>
        <p:xfrm>
          <a:off x="4424064" y="2431515"/>
          <a:ext cx="44379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7238624B-F27D-4D26-BEC9-B88AE790B8D7}"/>
              </a:ext>
            </a:extLst>
          </p:cNvPr>
          <p:cNvSpPr/>
          <p:nvPr/>
        </p:nvSpPr>
        <p:spPr bwMode="gray">
          <a:xfrm>
            <a:off x="4531769" y="2037379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1C73D2-BE8C-43F6-87D4-131CDC0F30DF}"/>
              </a:ext>
            </a:extLst>
          </p:cNvPr>
          <p:cNvSpPr/>
          <p:nvPr/>
        </p:nvSpPr>
        <p:spPr bwMode="gray">
          <a:xfrm>
            <a:off x="4531769" y="2172913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4DFA282-5B1C-434C-AE78-D504B7C0EF95}"/>
              </a:ext>
            </a:extLst>
          </p:cNvPr>
          <p:cNvSpPr/>
          <p:nvPr/>
        </p:nvSpPr>
        <p:spPr bwMode="gray">
          <a:xfrm>
            <a:off x="4531769" y="2302214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C9CB786-B7A6-480B-8CC1-FA62B4821E1E}"/>
              </a:ext>
            </a:extLst>
          </p:cNvPr>
          <p:cNvSpPr/>
          <p:nvPr/>
        </p:nvSpPr>
        <p:spPr bwMode="gray">
          <a:xfrm>
            <a:off x="1553698" y="3447076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07CC496-2CA3-4AC6-ABDA-72B45D899F8E}"/>
              </a:ext>
            </a:extLst>
          </p:cNvPr>
          <p:cNvGrpSpPr/>
          <p:nvPr/>
        </p:nvGrpSpPr>
        <p:grpSpPr>
          <a:xfrm>
            <a:off x="1983736" y="1720032"/>
            <a:ext cx="1104813" cy="560606"/>
            <a:chOff x="358776" y="3147814"/>
            <a:chExt cx="2905013" cy="153173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C13452A-5C5F-4092-BCC0-D964FB874C3B}"/>
                </a:ext>
              </a:extLst>
            </p:cNvPr>
            <p:cNvSpPr/>
            <p:nvPr/>
          </p:nvSpPr>
          <p:spPr bwMode="gray">
            <a:xfrm>
              <a:off x="358776" y="3147814"/>
              <a:ext cx="972864" cy="414639"/>
            </a:xfrm>
            <a:prstGeom prst="round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Start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A58C3FB-31D9-4701-905F-5F60D6218886}"/>
                </a:ext>
              </a:extLst>
            </p:cNvPr>
            <p:cNvSpPr/>
            <p:nvPr/>
          </p:nvSpPr>
          <p:spPr bwMode="gray">
            <a:xfrm>
              <a:off x="358776" y="3704308"/>
              <a:ext cx="972864" cy="414639"/>
            </a:xfrm>
            <a:prstGeom prst="round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Do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1CC404DD-8D50-45DE-BAF0-DB13A0C9E5E0}"/>
                </a:ext>
              </a:extLst>
            </p:cNvPr>
            <p:cNvSpPr/>
            <p:nvPr/>
          </p:nvSpPr>
          <p:spPr bwMode="gray">
            <a:xfrm>
              <a:off x="358776" y="4264914"/>
              <a:ext cx="972864" cy="414639"/>
            </a:xfrm>
            <a:prstGeom prst="round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Finish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09FEE21-3488-42AB-8F8E-E9B023E41934}"/>
                </a:ext>
              </a:extLst>
            </p:cNvPr>
            <p:cNvSpPr/>
            <p:nvPr/>
          </p:nvSpPr>
          <p:spPr bwMode="gray">
            <a:xfrm>
              <a:off x="2183669" y="3178205"/>
              <a:ext cx="1080120" cy="36004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Attr_1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32CA98-2905-4D1C-9426-A7958305EC17}"/>
                </a:ext>
              </a:extLst>
            </p:cNvPr>
            <p:cNvSpPr/>
            <p:nvPr/>
          </p:nvSpPr>
          <p:spPr bwMode="gray">
            <a:xfrm>
              <a:off x="2183669" y="3704771"/>
              <a:ext cx="1080120" cy="36004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Attr_2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BE9E0D2-75D0-46B5-BFCE-779B20EA5DDD}"/>
                </a:ext>
              </a:extLst>
            </p:cNvPr>
            <p:cNvSpPr/>
            <p:nvPr/>
          </p:nvSpPr>
          <p:spPr bwMode="gray">
            <a:xfrm>
              <a:off x="2183669" y="4264914"/>
              <a:ext cx="1080120" cy="36004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Attr_3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7795DC8-D132-4007-BBF5-AF51C6B9EB75}"/>
                </a:ext>
              </a:extLst>
            </p:cNvPr>
            <p:cNvCxnSpPr>
              <a:stCxn id="54" idx="3"/>
              <a:endCxn id="57" idx="1"/>
            </p:cNvCxnSpPr>
            <p:nvPr/>
          </p:nvCxnSpPr>
          <p:spPr bwMode="gray">
            <a:xfrm>
              <a:off x="1331640" y="3355134"/>
              <a:ext cx="852029" cy="309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C92D045-9591-4E17-B3E2-3C4852A4E1D5}"/>
                </a:ext>
              </a:extLst>
            </p:cNvPr>
            <p:cNvCxnSpPr>
              <a:cxnSpLocks/>
              <a:stCxn id="54" idx="3"/>
              <a:endCxn id="59" idx="1"/>
            </p:cNvCxnSpPr>
            <p:nvPr/>
          </p:nvCxnSpPr>
          <p:spPr bwMode="gray">
            <a:xfrm>
              <a:off x="1331640" y="3355134"/>
              <a:ext cx="852029" cy="10898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2E04DB6-2D04-4415-A1D9-5C6BE012FED5}"/>
                </a:ext>
              </a:extLst>
            </p:cNvPr>
            <p:cNvCxnSpPr/>
            <p:nvPr/>
          </p:nvCxnSpPr>
          <p:spPr bwMode="gray">
            <a:xfrm>
              <a:off x="1331640" y="3889514"/>
              <a:ext cx="852029" cy="309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5B59DD7-566D-4994-8326-3EBA8B4C2C14}"/>
                </a:ext>
              </a:extLst>
            </p:cNvPr>
            <p:cNvCxnSpPr/>
            <p:nvPr/>
          </p:nvCxnSpPr>
          <p:spPr bwMode="gray">
            <a:xfrm>
              <a:off x="1331640" y="4441843"/>
              <a:ext cx="852029" cy="309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788A3CE-672B-4F3C-A68B-928DDEEB2B67}"/>
                </a:ext>
              </a:extLst>
            </p:cNvPr>
            <p:cNvCxnSpPr>
              <a:cxnSpLocks/>
              <a:stCxn id="56" idx="3"/>
              <a:endCxn id="57" idx="1"/>
            </p:cNvCxnSpPr>
            <p:nvPr/>
          </p:nvCxnSpPr>
          <p:spPr bwMode="gray">
            <a:xfrm flipV="1">
              <a:off x="1331640" y="3358225"/>
              <a:ext cx="852029" cy="111400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0D14EF93-C1CC-439E-B55C-EBB50B5DE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714808"/>
              </p:ext>
            </p:extLst>
          </p:nvPr>
        </p:nvGraphicFramePr>
        <p:xfrm>
          <a:off x="4430762" y="3415950"/>
          <a:ext cx="44379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</a:t>
                      </a:r>
                      <a:endParaRPr lang="en-GB" sz="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66" name="Arrow: Right 65">
            <a:extLst>
              <a:ext uri="{FF2B5EF4-FFF2-40B4-BE49-F238E27FC236}">
                <a16:creationId xmlns:a16="http://schemas.microsoft.com/office/drawing/2014/main" id="{D66570F3-6A56-4C71-B25E-6B2C004B04FA}"/>
              </a:ext>
            </a:extLst>
          </p:cNvPr>
          <p:cNvSpPr/>
          <p:nvPr/>
        </p:nvSpPr>
        <p:spPr bwMode="gray">
          <a:xfrm rot="20540420">
            <a:off x="5286951" y="3281049"/>
            <a:ext cx="535057" cy="1601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EB2B2264-2099-479D-98FA-5C3CFABF622E}"/>
              </a:ext>
            </a:extLst>
          </p:cNvPr>
          <p:cNvSpPr/>
          <p:nvPr/>
        </p:nvSpPr>
        <p:spPr bwMode="gray">
          <a:xfrm>
            <a:off x="5308057" y="1989760"/>
            <a:ext cx="525636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68" name="Table 7">
            <a:extLst>
              <a:ext uri="{FF2B5EF4-FFF2-40B4-BE49-F238E27FC236}">
                <a16:creationId xmlns:a16="http://schemas.microsoft.com/office/drawing/2014/main" id="{AE06B701-6173-4FCC-98B4-75E10D343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50047"/>
              </p:ext>
            </p:extLst>
          </p:nvPr>
        </p:nvGraphicFramePr>
        <p:xfrm>
          <a:off x="6098908" y="1512993"/>
          <a:ext cx="443793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Attr_1</a:t>
                      </a:r>
                    </a:p>
                    <a:p>
                      <a:r>
                        <a:rPr lang="de-DE" sz="300" dirty="0"/>
                        <a:t>Attr_3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1F6253E8-285A-427B-99FE-74FBA7664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612226"/>
              </p:ext>
            </p:extLst>
          </p:nvPr>
        </p:nvGraphicFramePr>
        <p:xfrm>
          <a:off x="6098908" y="1917403"/>
          <a:ext cx="443793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99C6E30E-DBA1-444D-BB5A-82D0621E4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443288"/>
              </p:ext>
            </p:extLst>
          </p:nvPr>
        </p:nvGraphicFramePr>
        <p:xfrm>
          <a:off x="6096466" y="2689062"/>
          <a:ext cx="45869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696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N-1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D34DA379-8C65-4799-BF37-A8C9AA145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125188"/>
              </p:ext>
            </p:extLst>
          </p:nvPr>
        </p:nvGraphicFramePr>
        <p:xfrm>
          <a:off x="6111369" y="3112360"/>
          <a:ext cx="44379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</a:t>
                      </a:r>
                      <a:endParaRPr lang="en-GB" sz="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72" name="Rectangle 71">
            <a:extLst>
              <a:ext uri="{FF2B5EF4-FFF2-40B4-BE49-F238E27FC236}">
                <a16:creationId xmlns:a16="http://schemas.microsoft.com/office/drawing/2014/main" id="{5A228B70-19BF-4057-AC7E-3504DE65AD1A}"/>
              </a:ext>
            </a:extLst>
          </p:cNvPr>
          <p:cNvSpPr/>
          <p:nvPr/>
        </p:nvSpPr>
        <p:spPr bwMode="gray">
          <a:xfrm>
            <a:off x="6275910" y="2260655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3A2BD0-F563-43AB-8A2B-6ADD66CA5585}"/>
              </a:ext>
            </a:extLst>
          </p:cNvPr>
          <p:cNvSpPr/>
          <p:nvPr/>
        </p:nvSpPr>
        <p:spPr bwMode="gray">
          <a:xfrm>
            <a:off x="6275910" y="2396189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B7DDE97-D46E-4698-BEEF-5A3508FCA8F4}"/>
              </a:ext>
            </a:extLst>
          </p:cNvPr>
          <p:cNvSpPr/>
          <p:nvPr/>
        </p:nvSpPr>
        <p:spPr bwMode="gray">
          <a:xfrm>
            <a:off x="6275910" y="2525490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81403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984B1D-8352-494C-91B0-34F92F895E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86C513-BF62-4AB6-9650-DF41B3BB4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 Traffic A2A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91F76-EAB9-41FF-ADB0-E3F28FE29B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73356-BD46-46D9-87D5-21E1702439B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E9241-6DD9-48B9-B081-C13BD36E2B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50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6C5911-E6CA-493B-8947-5215A8BC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6226"/>
            <a:ext cx="9144000" cy="213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4598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CEC08-A4C7-4F99-8B64-CE8B078B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Rules in Data - Rule 1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B17C5-ED88-4DE0-B239-273904C40E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E4630-9D05-4291-8F6D-000CD1EF50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62826-2E54-48C0-997F-DD31471931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51</a:t>
            </a:fld>
            <a:endParaRPr lang="en-US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5DE5CF-CF28-4BA9-8331-DF6D42774F24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725106"/>
          <a:ext cx="6508008" cy="1998276"/>
        </p:xfrm>
        <a:graphic>
          <a:graphicData uri="http://schemas.openxmlformats.org/drawingml/2006/table">
            <a:tbl>
              <a:tblPr/>
              <a:tblGrid>
                <a:gridCol w="720080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906922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333046">
                <a:tc>
                  <a:txBody>
                    <a:bodyPr/>
                    <a:lstStyle/>
                    <a:p>
                      <a:r>
                        <a:rPr lang="de-DE" sz="1100" baseline="0" dirty="0"/>
                        <a:t>Activity</a:t>
                      </a:r>
                      <a:endParaRPr lang="en-GB" sz="12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Att1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Att2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Att3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Att4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Att5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Att6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Att7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B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C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D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E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13481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CEC08-A4C7-4F99-8B64-CE8B078B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Rules in Data - Rule 2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B17C5-ED88-4DE0-B239-273904C40E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E4630-9D05-4291-8F6D-000CD1EF50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62826-2E54-48C0-997F-DD31471931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52</a:t>
            </a:fld>
            <a:endParaRPr lang="en-US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5DE5CF-CF28-4BA9-8331-DF6D42774F24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725106"/>
          <a:ext cx="6508008" cy="1998276"/>
        </p:xfrm>
        <a:graphic>
          <a:graphicData uri="http://schemas.openxmlformats.org/drawingml/2006/table">
            <a:tbl>
              <a:tblPr/>
              <a:tblGrid>
                <a:gridCol w="720080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906922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333046">
                <a:tc>
                  <a:txBody>
                    <a:bodyPr/>
                    <a:lstStyle/>
                    <a:p>
                      <a:r>
                        <a:rPr lang="de-DE" sz="1100" baseline="0" dirty="0"/>
                        <a:t>Activity</a:t>
                      </a:r>
                      <a:endParaRPr lang="en-GB" sz="12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Att1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Att2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Att3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Att4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Att5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Att6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Att7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B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C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D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E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33069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CEC08-A4C7-4F99-8B64-CE8B078B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Rules in Data - Rule 3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B17C5-ED88-4DE0-B239-273904C40E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E4630-9D05-4291-8F6D-000CD1EF50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62826-2E54-48C0-997F-DD31471931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53</a:t>
            </a:fld>
            <a:endParaRPr lang="en-US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5DE5CF-CF28-4BA9-8331-DF6D42774F24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725106"/>
          <a:ext cx="6508008" cy="1998276"/>
        </p:xfrm>
        <a:graphic>
          <a:graphicData uri="http://schemas.openxmlformats.org/drawingml/2006/table">
            <a:tbl>
              <a:tblPr/>
              <a:tblGrid>
                <a:gridCol w="720080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906922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333046">
                <a:tc>
                  <a:txBody>
                    <a:bodyPr/>
                    <a:lstStyle/>
                    <a:p>
                      <a:r>
                        <a:rPr lang="de-DE" sz="1100" baseline="0" dirty="0"/>
                        <a:t>Activity</a:t>
                      </a:r>
                      <a:endParaRPr lang="en-GB" sz="12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Att1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Att2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Att3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Att4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Att5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Att6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Att7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B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C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D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E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21413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CEC08-A4C7-4F99-8B64-CE8B078B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Rules in Data - Rule 4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B17C5-ED88-4DE0-B239-273904C40E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E4630-9D05-4291-8F6D-000CD1EF50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62826-2E54-48C0-997F-DD31471931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54</a:t>
            </a:fld>
            <a:endParaRPr lang="en-US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5DE5CF-CF28-4BA9-8331-DF6D42774F24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725106"/>
          <a:ext cx="6508008" cy="1998276"/>
        </p:xfrm>
        <a:graphic>
          <a:graphicData uri="http://schemas.openxmlformats.org/drawingml/2006/table">
            <a:tbl>
              <a:tblPr/>
              <a:tblGrid>
                <a:gridCol w="720080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906922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333046">
                <a:tc>
                  <a:txBody>
                    <a:bodyPr/>
                    <a:lstStyle/>
                    <a:p>
                      <a:r>
                        <a:rPr lang="de-DE" sz="1100" baseline="0" dirty="0"/>
                        <a:t>Activity</a:t>
                      </a:r>
                      <a:endParaRPr lang="en-GB" sz="12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Att1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Att2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Att3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Att4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Att5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Att6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Att7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z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m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n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z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B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y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y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z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C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z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y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D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y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z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E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y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13354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CEC08-A4C7-4F99-8B64-CE8B078B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Rule 4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B17C5-ED88-4DE0-B239-273904C40E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E4630-9D05-4291-8F6D-000CD1EF50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62826-2E54-48C0-997F-DD31471931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55</a:t>
            </a:fld>
            <a:endParaRPr lang="en-US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5DE5CF-CF28-4BA9-8331-DF6D42774F24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725106"/>
          <a:ext cx="6508008" cy="1998276"/>
        </p:xfrm>
        <a:graphic>
          <a:graphicData uri="http://schemas.openxmlformats.org/drawingml/2006/table">
            <a:tbl>
              <a:tblPr/>
              <a:tblGrid>
                <a:gridCol w="720080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906922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m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n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B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C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D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E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683536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CEC08-A4C7-4F99-8B64-CE8B078B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Rule 4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B17C5-ED88-4DE0-B239-273904C40E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E4630-9D05-4291-8F6D-000CD1EF50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62826-2E54-48C0-997F-DD31471931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56</a:t>
            </a:fld>
            <a:endParaRPr lang="en-US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5DE5CF-CF28-4BA9-8331-DF6D42774F24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725106"/>
          <a:ext cx="6508008" cy="1998276"/>
        </p:xfrm>
        <a:graphic>
          <a:graphicData uri="http://schemas.openxmlformats.org/drawingml/2006/table">
            <a:tbl>
              <a:tblPr/>
              <a:tblGrid>
                <a:gridCol w="720080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906922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333046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A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m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n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C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D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E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0296017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57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62D902-D784-4BF5-BE91-CF70B9464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" y="906301"/>
            <a:ext cx="9144000" cy="418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0947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276311-7EC0-4E1A-90E6-44D212A248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659EBD-7134-421C-910E-14DC1E1F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3BD7C-8434-47D2-BCB3-31CB7BCF22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94FB6-9903-43BB-95BA-A617A90B8B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CA73E-D17B-4680-9831-7BAC5C9D4A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58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0FD14-C220-424F-A98B-80BD71765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923"/>
            <a:ext cx="9144000" cy="40536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5D32A-9CEF-46D0-B9F3-6C0AA1C02FAA}"/>
              </a:ext>
            </a:extLst>
          </p:cNvPr>
          <p:cNvSpPr/>
          <p:nvPr/>
        </p:nvSpPr>
        <p:spPr bwMode="gray">
          <a:xfrm>
            <a:off x="4140830" y="2489614"/>
            <a:ext cx="4536504" cy="144016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6908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276311-7EC0-4E1A-90E6-44D212A248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659EBD-7134-421C-910E-14DC1E1F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3BD7C-8434-47D2-BCB3-31CB7BCF22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94FB6-9903-43BB-95BA-A617A90B8B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CA73E-D17B-4680-9831-7BAC5C9D4A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59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0FD14-C220-424F-A98B-80BD71765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923"/>
            <a:ext cx="9144000" cy="40536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5D32A-9CEF-46D0-B9F3-6C0AA1C02FAA}"/>
              </a:ext>
            </a:extLst>
          </p:cNvPr>
          <p:cNvSpPr/>
          <p:nvPr/>
        </p:nvSpPr>
        <p:spPr bwMode="gray">
          <a:xfrm>
            <a:off x="4140830" y="2489614"/>
            <a:ext cx="4536504" cy="144016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DDEEF3-2BE5-4871-B19E-4D05FD11A8C5}"/>
              </a:ext>
            </a:extLst>
          </p:cNvPr>
          <p:cNvGrpSpPr/>
          <p:nvPr/>
        </p:nvGrpSpPr>
        <p:grpSpPr>
          <a:xfrm>
            <a:off x="1245199" y="1581646"/>
            <a:ext cx="2520280" cy="2880320"/>
            <a:chOff x="1245199" y="1581646"/>
            <a:chExt cx="2520280" cy="28803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7F46DA-4460-4A74-94AD-67C81CB9E07E}"/>
                </a:ext>
              </a:extLst>
            </p:cNvPr>
            <p:cNvSpPr/>
            <p:nvPr/>
          </p:nvSpPr>
          <p:spPr bwMode="gray">
            <a:xfrm>
              <a:off x="1245199" y="1581646"/>
              <a:ext cx="2520280" cy="288032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b="1" dirty="0">
                  <a:solidFill>
                    <a:schemeClr val="tx1"/>
                  </a:solidFill>
                </a:rPr>
                <a:t>t1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endParaRPr lang="en-GB" sz="12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dirty="0" err="1">
                  <a:solidFill>
                    <a:schemeClr val="tx1"/>
                  </a:solidFill>
                </a:rPr>
                <a:t>FirstWithdrawalAmount</a:t>
              </a:r>
              <a:endParaRPr lang="en-GB" sz="12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dirty="0" err="1">
                  <a:solidFill>
                    <a:schemeClr val="tx1"/>
                  </a:solidFill>
                </a:rPr>
                <a:t>NumberOfTerms</a:t>
              </a:r>
              <a:endParaRPr lang="en-GB" sz="12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dirty="0">
                  <a:solidFill>
                    <a:schemeClr val="tx1"/>
                  </a:solidFill>
                </a:rPr>
                <a:t>Accepted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dirty="0" err="1">
                  <a:solidFill>
                    <a:schemeClr val="tx1"/>
                  </a:solidFill>
                </a:rPr>
                <a:t>MonthlyCost</a:t>
              </a:r>
              <a:endParaRPr lang="en-GB" sz="12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dirty="0">
                  <a:solidFill>
                    <a:schemeClr val="tx1"/>
                  </a:solidFill>
                </a:rPr>
                <a:t>Selected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dirty="0" err="1">
                  <a:solidFill>
                    <a:schemeClr val="tx1"/>
                  </a:solidFill>
                </a:rPr>
                <a:t>CreditScore</a:t>
              </a:r>
              <a:endParaRPr lang="en-GB" sz="12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dirty="0" err="1">
                  <a:solidFill>
                    <a:schemeClr val="tx1"/>
                  </a:solidFill>
                </a:rPr>
                <a:t>OfferedAmount</a:t>
              </a:r>
              <a:endParaRPr lang="en-GB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E6C762-8A13-4EAF-8C2C-33518C3D255B}"/>
                </a:ext>
              </a:extLst>
            </p:cNvPr>
            <p:cNvCxnSpPr/>
            <p:nvPr/>
          </p:nvCxnSpPr>
          <p:spPr bwMode="gray">
            <a:xfrm>
              <a:off x="1245199" y="1923678"/>
              <a:ext cx="252028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330974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7763E9-60BA-4C34-871B-8A57D93CAB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AA12E-4E7A-4EB2-B014-C04C2AD9D8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C45D1-8393-4E44-9F59-E5552201EF7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6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94BE88-958D-4768-AF3B-70976057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Recap –</a:t>
            </a:r>
            <a:br>
              <a:rPr lang="de-DE" dirty="0"/>
            </a:br>
            <a:r>
              <a:rPr lang="de-DE" dirty="0"/>
              <a:t>Approach – „Naive“ v2</a:t>
            </a:r>
            <a:endParaRPr lang="en-GB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400192C-797E-4806-BF5C-F0F196DDEF57}"/>
              </a:ext>
            </a:extLst>
          </p:cNvPr>
          <p:cNvGraphicFramePr>
            <a:graphicFrameLocks noGrp="1"/>
          </p:cNvGraphicFramePr>
          <p:nvPr/>
        </p:nvGraphicFramePr>
        <p:xfrm>
          <a:off x="2040270" y="2021900"/>
          <a:ext cx="1874520" cy="990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7640514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8246699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67771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Attr_3</a:t>
                      </a:r>
                      <a:endParaRPr lang="en-GB" sz="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BD7B2EE-4E56-4E62-9C88-4410057B13C5}"/>
              </a:ext>
            </a:extLst>
          </p:cNvPr>
          <p:cNvGraphicFramePr>
            <a:graphicFrameLocks noGrp="1"/>
          </p:cNvGraphicFramePr>
          <p:nvPr/>
        </p:nvGraphicFramePr>
        <p:xfrm>
          <a:off x="2051720" y="1155865"/>
          <a:ext cx="187452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62841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60822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04868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C96DDE71-CEF8-42FE-B747-75A06BC4E788}"/>
              </a:ext>
            </a:extLst>
          </p:cNvPr>
          <p:cNvGrpSpPr/>
          <p:nvPr/>
        </p:nvGrpSpPr>
        <p:grpSpPr>
          <a:xfrm>
            <a:off x="4492779" y="1942885"/>
            <a:ext cx="1104813" cy="560606"/>
            <a:chOff x="358776" y="3147814"/>
            <a:chExt cx="2905013" cy="153173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604891-7BB7-4021-A64E-8B1851C74070}"/>
                </a:ext>
              </a:extLst>
            </p:cNvPr>
            <p:cNvSpPr/>
            <p:nvPr/>
          </p:nvSpPr>
          <p:spPr bwMode="gray">
            <a:xfrm>
              <a:off x="358776" y="3147814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Start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67C22AC-3986-488E-BD29-630B8371AE68}"/>
                </a:ext>
              </a:extLst>
            </p:cNvPr>
            <p:cNvSpPr/>
            <p:nvPr/>
          </p:nvSpPr>
          <p:spPr bwMode="gray">
            <a:xfrm>
              <a:off x="358776" y="3704308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Do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1A1B117-21E1-419A-BE64-58D7ECD53DF3}"/>
                </a:ext>
              </a:extLst>
            </p:cNvPr>
            <p:cNvSpPr/>
            <p:nvPr/>
          </p:nvSpPr>
          <p:spPr bwMode="gray">
            <a:xfrm>
              <a:off x="358776" y="4264914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Finish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E4C5D12-5EB1-4723-B75F-2D778640D2C2}"/>
                </a:ext>
              </a:extLst>
            </p:cNvPr>
            <p:cNvSpPr/>
            <p:nvPr/>
          </p:nvSpPr>
          <p:spPr bwMode="gray">
            <a:xfrm>
              <a:off x="2183669" y="3178205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Attr_1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88B6B4A-B367-47E2-B2CF-34044BBC54DE}"/>
                </a:ext>
              </a:extLst>
            </p:cNvPr>
            <p:cNvSpPr/>
            <p:nvPr/>
          </p:nvSpPr>
          <p:spPr bwMode="gray">
            <a:xfrm>
              <a:off x="2183669" y="3704771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Attr_2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98EDCD-862F-43CA-B0A5-992A0D334F02}"/>
                </a:ext>
              </a:extLst>
            </p:cNvPr>
            <p:cNvSpPr/>
            <p:nvPr/>
          </p:nvSpPr>
          <p:spPr bwMode="gray">
            <a:xfrm>
              <a:off x="2183669" y="4264914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Attr_3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5BD58F-6EF4-4885-A3BD-240373D351CC}"/>
                </a:ext>
              </a:extLst>
            </p:cNvPr>
            <p:cNvCxnSpPr>
              <a:stCxn id="29" idx="3"/>
              <a:endCxn id="32" idx="1"/>
            </p:cNvCxnSpPr>
            <p:nvPr/>
          </p:nvCxnSpPr>
          <p:spPr bwMode="gray">
            <a:xfrm>
              <a:off x="1331640" y="3355134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8F0BF9F-363C-43A2-B04B-37E3543EA98F}"/>
                </a:ext>
              </a:extLst>
            </p:cNvPr>
            <p:cNvCxnSpPr>
              <a:cxnSpLocks/>
              <a:stCxn id="29" idx="3"/>
              <a:endCxn id="34" idx="1"/>
            </p:cNvCxnSpPr>
            <p:nvPr/>
          </p:nvCxnSpPr>
          <p:spPr bwMode="gray">
            <a:xfrm>
              <a:off x="1331640" y="3355134"/>
              <a:ext cx="852029" cy="108980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6E1BA09-00C5-4FB7-832D-51691083C3B3}"/>
                </a:ext>
              </a:extLst>
            </p:cNvPr>
            <p:cNvCxnSpPr/>
            <p:nvPr/>
          </p:nvCxnSpPr>
          <p:spPr bwMode="gray">
            <a:xfrm>
              <a:off x="1331640" y="3889514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86E907-7608-4D71-BCC1-7989AC20B473}"/>
                </a:ext>
              </a:extLst>
            </p:cNvPr>
            <p:cNvCxnSpPr/>
            <p:nvPr/>
          </p:nvCxnSpPr>
          <p:spPr bwMode="gray">
            <a:xfrm>
              <a:off x="1331640" y="4441843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CB4825E-CC54-4185-8F6B-7BC5F115BE55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 bwMode="gray">
            <a:xfrm flipV="1">
              <a:off x="1331640" y="3358225"/>
              <a:ext cx="852029" cy="111400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A896D6E-76D0-4351-A5C7-30319EBC06A4}"/>
              </a:ext>
            </a:extLst>
          </p:cNvPr>
          <p:cNvSpPr/>
          <p:nvPr/>
        </p:nvSpPr>
        <p:spPr bwMode="gray">
          <a:xfrm>
            <a:off x="4055891" y="2144269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3EDAA1-A05C-4DD5-9CAD-39DEB73D0480}"/>
              </a:ext>
            </a:extLst>
          </p:cNvPr>
          <p:cNvSpPr/>
          <p:nvPr/>
        </p:nvSpPr>
        <p:spPr bwMode="gray">
          <a:xfrm>
            <a:off x="5713945" y="2146708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42" name="Table 7">
            <a:extLst>
              <a:ext uri="{FF2B5EF4-FFF2-40B4-BE49-F238E27FC236}">
                <a16:creationId xmlns:a16="http://schemas.microsoft.com/office/drawing/2014/main" id="{2CC1687A-D0FC-426D-8AE4-3A57A93962A1}"/>
              </a:ext>
            </a:extLst>
          </p:cNvPr>
          <p:cNvGraphicFramePr>
            <a:graphicFrameLocks noGrp="1"/>
          </p:cNvGraphicFramePr>
          <p:nvPr/>
        </p:nvGraphicFramePr>
        <p:xfrm>
          <a:off x="337028" y="1142041"/>
          <a:ext cx="124968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03F581C7-B09E-4857-9E88-CD5677D59031}"/>
              </a:ext>
            </a:extLst>
          </p:cNvPr>
          <p:cNvGraphicFramePr>
            <a:graphicFrameLocks noGrp="1"/>
          </p:cNvGraphicFramePr>
          <p:nvPr/>
        </p:nvGraphicFramePr>
        <p:xfrm>
          <a:off x="337028" y="2285041"/>
          <a:ext cx="1249680" cy="990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sp>
        <p:nvSpPr>
          <p:cNvPr id="44" name="Arrow: Right 43">
            <a:extLst>
              <a:ext uri="{FF2B5EF4-FFF2-40B4-BE49-F238E27FC236}">
                <a16:creationId xmlns:a16="http://schemas.microsoft.com/office/drawing/2014/main" id="{8865B7FC-3CB1-4FF7-B327-110F98151DEA}"/>
              </a:ext>
            </a:extLst>
          </p:cNvPr>
          <p:cNvSpPr/>
          <p:nvPr/>
        </p:nvSpPr>
        <p:spPr bwMode="gray">
          <a:xfrm rot="1078474">
            <a:off x="1618875" y="2054700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45" name="Table 7">
            <a:extLst>
              <a:ext uri="{FF2B5EF4-FFF2-40B4-BE49-F238E27FC236}">
                <a16:creationId xmlns:a16="http://schemas.microsoft.com/office/drawing/2014/main" id="{690235C4-681F-4EA6-9E11-04E970BAC375}"/>
              </a:ext>
            </a:extLst>
          </p:cNvPr>
          <p:cNvGraphicFramePr>
            <a:graphicFrameLocks noGrp="1"/>
          </p:cNvGraphicFramePr>
          <p:nvPr/>
        </p:nvGraphicFramePr>
        <p:xfrm>
          <a:off x="6188218" y="1503639"/>
          <a:ext cx="443793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Attr_1</a:t>
                      </a:r>
                    </a:p>
                    <a:p>
                      <a:r>
                        <a:rPr lang="de-DE" sz="300" dirty="0"/>
                        <a:t>Attr_3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E0F9046-A646-464A-99D5-510FCCCFCD6E}"/>
              </a:ext>
            </a:extLst>
          </p:cNvPr>
          <p:cNvGraphicFramePr>
            <a:graphicFrameLocks noGrp="1"/>
          </p:cNvGraphicFramePr>
          <p:nvPr/>
        </p:nvGraphicFramePr>
        <p:xfrm>
          <a:off x="6188218" y="1908049"/>
          <a:ext cx="443793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AC9B56C-503C-457C-AF52-B8E336D18038}"/>
              </a:ext>
            </a:extLst>
          </p:cNvPr>
          <p:cNvGraphicFramePr>
            <a:graphicFrameLocks noGrp="1"/>
          </p:cNvGraphicFramePr>
          <p:nvPr/>
        </p:nvGraphicFramePr>
        <p:xfrm>
          <a:off x="6185776" y="2679708"/>
          <a:ext cx="44379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7238624B-F27D-4D26-BEC9-B88AE790B8D7}"/>
              </a:ext>
            </a:extLst>
          </p:cNvPr>
          <p:cNvSpPr/>
          <p:nvPr/>
        </p:nvSpPr>
        <p:spPr bwMode="gray">
          <a:xfrm>
            <a:off x="6293481" y="2285572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1C73D2-BE8C-43F6-87D4-131CDC0F30DF}"/>
              </a:ext>
            </a:extLst>
          </p:cNvPr>
          <p:cNvSpPr/>
          <p:nvPr/>
        </p:nvSpPr>
        <p:spPr bwMode="gray">
          <a:xfrm>
            <a:off x="6293481" y="2421106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4DFA282-5B1C-434C-AE78-D504B7C0EF95}"/>
              </a:ext>
            </a:extLst>
          </p:cNvPr>
          <p:cNvSpPr/>
          <p:nvPr/>
        </p:nvSpPr>
        <p:spPr bwMode="gray">
          <a:xfrm>
            <a:off x="6293481" y="2550407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C9CB786-B7A6-480B-8CC1-FA62B4821E1E}"/>
              </a:ext>
            </a:extLst>
          </p:cNvPr>
          <p:cNvSpPr/>
          <p:nvPr/>
        </p:nvSpPr>
        <p:spPr bwMode="gray">
          <a:xfrm rot="20081589">
            <a:off x="1627198" y="2267403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434711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276311-7EC0-4E1A-90E6-44D212A248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659EBD-7134-421C-910E-14DC1E1F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3BD7C-8434-47D2-BCB3-31CB7BCF22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94FB6-9903-43BB-95BA-A617A90B8B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CA73E-D17B-4680-9831-7BAC5C9D4A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60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0FD14-C220-424F-A98B-80BD71765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923"/>
            <a:ext cx="9144000" cy="40536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5D32A-9CEF-46D0-B9F3-6C0AA1C02FAA}"/>
              </a:ext>
            </a:extLst>
          </p:cNvPr>
          <p:cNvSpPr/>
          <p:nvPr/>
        </p:nvSpPr>
        <p:spPr bwMode="gray">
          <a:xfrm>
            <a:off x="4140830" y="2489614"/>
            <a:ext cx="4536504" cy="144016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A3092A-96B4-440F-BBF4-57F9E0478FC1}"/>
              </a:ext>
            </a:extLst>
          </p:cNvPr>
          <p:cNvGrpSpPr/>
          <p:nvPr/>
        </p:nvGrpSpPr>
        <p:grpSpPr>
          <a:xfrm>
            <a:off x="6567796" y="2940661"/>
            <a:ext cx="2053614" cy="1551684"/>
            <a:chOff x="6567796" y="2940661"/>
            <a:chExt cx="2053614" cy="155168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7F46DA-4460-4A74-94AD-67C81CB9E07E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155168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t1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FirstWithdrawalAmount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NumberOfTerms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Accepted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MonthlyCost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Selected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CreditScore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OfferedAmount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E6C762-8A13-4EAF-8C2C-33518C3D255B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609097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EE35A0-FC1B-4861-A113-1CD7205DF1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Instance-based approach</a:t>
            </a:r>
          </a:p>
          <a:p>
            <a:pPr lvl="1"/>
            <a:r>
              <a:rPr lang="en-GB" dirty="0"/>
              <a:t>Attribute Name Similarity</a:t>
            </a:r>
          </a:p>
          <a:p>
            <a:pPr lvl="1"/>
            <a:r>
              <a:rPr lang="en-GB" dirty="0"/>
              <a:t>Attribute Value Similarity</a:t>
            </a:r>
          </a:p>
          <a:p>
            <a:pPr lvl="1"/>
            <a:r>
              <a:rPr lang="en-GB" dirty="0"/>
              <a:t>Occurrence Similarity (frequency)</a:t>
            </a:r>
          </a:p>
          <a:p>
            <a:pPr marL="268287" lvl="1" indent="0">
              <a:buNone/>
            </a:pPr>
            <a:endParaRPr lang="en-GB" dirty="0"/>
          </a:p>
          <a:p>
            <a:r>
              <a:rPr lang="en-GB" dirty="0"/>
              <a:t>Additional process-related metrics:</a:t>
            </a:r>
          </a:p>
          <a:p>
            <a:pPr lvl="1"/>
            <a:r>
              <a:rPr lang="en-GB" dirty="0"/>
              <a:t>Positional Similarity</a:t>
            </a:r>
          </a:p>
          <a:p>
            <a:pPr lvl="1"/>
            <a:r>
              <a:rPr lang="en-GB" dirty="0"/>
              <a:t>Duration Similarity</a:t>
            </a:r>
          </a:p>
          <a:p>
            <a:pPr lvl="1"/>
            <a:r>
              <a:rPr lang="en-GB" dirty="0"/>
              <a:t>Prerequisites Similarity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95A5E-C8FF-4BF6-A404-7F067518DF6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5E0C3-5B75-4047-AB42-D2770D789C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5BEC1-33F0-4537-92D5-1070B73865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61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75E7C1-B23D-4195-9C5D-B84DC9959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Related Work – </a:t>
            </a:r>
            <a:br>
              <a:rPr lang="de-DE" dirty="0"/>
            </a:br>
            <a:r>
              <a:rPr lang="de-DE" dirty="0"/>
              <a:t>Schema Matching on Event Logs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29A9B-BB08-4542-983A-D5D91C394187}"/>
              </a:ext>
            </a:extLst>
          </p:cNvPr>
          <p:cNvSpPr txBox="1"/>
          <p:nvPr/>
        </p:nvSpPr>
        <p:spPr bwMode="gray">
          <a:xfrm>
            <a:off x="7395534" y="1131590"/>
            <a:ext cx="17025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van der Aa, Han &amp; Gal, Avigdor &amp; Leopold, Henrik &amp; </a:t>
            </a:r>
            <a:r>
              <a:rPr lang="en-GB" sz="1000" dirty="0" err="1"/>
              <a:t>Reijers</a:t>
            </a:r>
            <a:r>
              <a:rPr lang="en-GB" sz="1000" dirty="0"/>
              <a:t>, </a:t>
            </a:r>
            <a:r>
              <a:rPr lang="en-GB" sz="1000" dirty="0" err="1"/>
              <a:t>Hajo</a:t>
            </a:r>
            <a:r>
              <a:rPr lang="en-GB" sz="1000" dirty="0"/>
              <a:t> &amp; </a:t>
            </a:r>
            <a:r>
              <a:rPr lang="en-GB" sz="1000" dirty="0" err="1"/>
              <a:t>Sagi</a:t>
            </a:r>
            <a:r>
              <a:rPr lang="en-GB" sz="1000" dirty="0"/>
              <a:t>, Tomer &amp; Shraga, Roee. (2017). Instance-Based Process Matching Using Event-Log Information.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07E8E8-9F0C-4814-8CDD-82FAEB40F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756" y="3179380"/>
            <a:ext cx="2344071" cy="141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7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AEF4F-B951-4F71-81CE-91D7CB57B06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F5A90-8D03-4E29-9B0B-0EB3A99671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D3E0A-CBB4-43A0-B9D5-8DA4983443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62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5DCC8F9-B2AB-4E57-A324-15AF9E16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Related Work – </a:t>
            </a:r>
            <a:br>
              <a:rPr lang="de-DE" dirty="0"/>
            </a:br>
            <a:r>
              <a:rPr lang="de-DE" dirty="0"/>
              <a:t>Deriving Data Model from Related BPMs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D19315-7FC9-4A9A-BEF6-C984FE038C54}"/>
              </a:ext>
            </a:extLst>
          </p:cNvPr>
          <p:cNvSpPr txBox="1"/>
          <p:nvPr/>
        </p:nvSpPr>
        <p:spPr bwMode="gray">
          <a:xfrm>
            <a:off x="7218667" y="1197396"/>
            <a:ext cx="20626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Cruz, Estrela &amp; Machado, Ricardo-J &amp; Santos, Maribel. (2015). Deriving a Data Model from a Set of Interrelated Business Process Models.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5131EB-F652-4CEB-B3CB-F9C8B8C12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72" y="1199294"/>
            <a:ext cx="3268465" cy="1218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AAD9BD-111E-4CD7-BE10-73078F8BF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7" y="3401452"/>
            <a:ext cx="3261922" cy="10855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BB587C-5C56-4DA5-B4E0-A97857849982}"/>
              </a:ext>
            </a:extLst>
          </p:cNvPr>
          <p:cNvSpPr/>
          <p:nvPr/>
        </p:nvSpPr>
        <p:spPr bwMode="gray">
          <a:xfrm>
            <a:off x="1937432" y="2544790"/>
            <a:ext cx="72008" cy="757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E23927-41A3-466B-951B-C153C3145CCF}"/>
              </a:ext>
            </a:extLst>
          </p:cNvPr>
          <p:cNvSpPr/>
          <p:nvPr/>
        </p:nvSpPr>
        <p:spPr bwMode="gray">
          <a:xfrm>
            <a:off x="1937432" y="2798470"/>
            <a:ext cx="72008" cy="757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5085B0-6C5F-412D-A91C-877A4DA99D0E}"/>
              </a:ext>
            </a:extLst>
          </p:cNvPr>
          <p:cNvSpPr/>
          <p:nvPr/>
        </p:nvSpPr>
        <p:spPr bwMode="gray">
          <a:xfrm>
            <a:off x="1943708" y="3059677"/>
            <a:ext cx="72008" cy="757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F780B7-FDB5-4783-848B-63B2F49EA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981" y="2033939"/>
            <a:ext cx="2205122" cy="1680630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1B2AF3A9-CBF9-4DB0-8361-F44CDDF87790}"/>
              </a:ext>
            </a:extLst>
          </p:cNvPr>
          <p:cNvSpPr/>
          <p:nvPr/>
        </p:nvSpPr>
        <p:spPr bwMode="gray">
          <a:xfrm rot="16200000">
            <a:off x="4001960" y="2525579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15351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P:\Projekte\Hasso Plattner Institut\TEMPLATE_HPI_01_EXP\ppt\media\image2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" b="80"/>
          <a:stretch>
            <a:fillRect/>
          </a:stretch>
        </p:blipFill>
        <p:spPr/>
      </p:pic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:\Projekte\Hasso Plattner Institut\TEMPLATE_HPI_01_EXP\ppt\media\image3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r="47"/>
          <a:stretch>
            <a:fillRect/>
          </a:stretch>
        </p:blipFill>
        <p:spPr/>
      </p:pic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62610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2" t="13348" r="212" b="23920"/>
          <a:stretch/>
        </p:blipFill>
        <p:spPr>
          <a:xfrm>
            <a:off x="358775" y="1058864"/>
            <a:ext cx="8605838" cy="3744914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139504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/>
              <a:t>Explanations</a:t>
            </a:r>
            <a:br>
              <a:rPr lang="en-US"/>
            </a:br>
            <a:r>
              <a:rPr lang="en-US"/>
              <a:t>- Text layers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/>
              <a:t>First text layer for running text. </a:t>
            </a:r>
          </a:p>
          <a:p>
            <a:pPr lvl="1"/>
            <a:r>
              <a:rPr lang="en-US" dirty="0"/>
              <a:t>Second level for bullet points</a:t>
            </a:r>
          </a:p>
          <a:p>
            <a:pPr lvl="2"/>
            <a:r>
              <a:rPr lang="en-US" dirty="0"/>
              <a:t>Third level for bullet points</a:t>
            </a:r>
          </a:p>
          <a:p>
            <a:pPr lvl="3"/>
            <a:r>
              <a:rPr lang="en-US" dirty="0"/>
              <a:t>Fourth level for bullet points</a:t>
            </a:r>
          </a:p>
          <a:p>
            <a:pPr lvl="4"/>
            <a:r>
              <a:rPr lang="en-US" dirty="0"/>
              <a:t>Fifth level for numberings</a:t>
            </a:r>
          </a:p>
          <a:p>
            <a:pPr lvl="5"/>
            <a:r>
              <a:rPr lang="en-US" dirty="0"/>
              <a:t>Sixth level for listings</a:t>
            </a:r>
          </a:p>
          <a:p>
            <a:pPr lvl="6"/>
            <a:r>
              <a:rPr lang="en-US" dirty="0"/>
              <a:t>Seventh text layer </a:t>
            </a:r>
            <a:br>
              <a:rPr lang="en-US" dirty="0"/>
            </a:br>
            <a:r>
              <a:rPr lang="en-US" dirty="0"/>
              <a:t>for Core Messages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US" dirty="0"/>
              <a:t>In this template, we pre-formatted different text layers </a:t>
            </a:r>
            <a:br>
              <a:rPr lang="en-US" dirty="0"/>
            </a:br>
            <a:r>
              <a:rPr lang="en-US" dirty="0"/>
              <a:t>(as you can see on the right side).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don’t have to generate </a:t>
            </a:r>
            <a:br>
              <a:rPr lang="en-US" dirty="0"/>
            </a:br>
            <a:r>
              <a:rPr lang="en-US" dirty="0"/>
              <a:t>bullet points manually. </a:t>
            </a:r>
            <a:br>
              <a:rPr lang="en-US" dirty="0"/>
            </a:br>
            <a:r>
              <a:rPr lang="en-US" b="1" dirty="0"/>
              <a:t>By the way: Please avoid this!</a:t>
            </a:r>
          </a:p>
          <a:p>
            <a:r>
              <a:rPr lang="en-US" dirty="0"/>
              <a:t>To change from one text layer</a:t>
            </a:r>
            <a:br>
              <a:rPr lang="en-US" dirty="0"/>
            </a:br>
            <a:r>
              <a:rPr lang="en-US" dirty="0"/>
              <a:t>to the next, use the </a:t>
            </a:r>
            <a:br>
              <a:rPr lang="en-US" dirty="0"/>
            </a:br>
            <a:r>
              <a:rPr lang="en-US" dirty="0"/>
              <a:t>Increase / Decrease List Level buttons:</a:t>
            </a:r>
          </a:p>
          <a:p>
            <a:endParaRPr lang="en-US" dirty="0"/>
          </a:p>
          <a:p>
            <a:endParaRPr lang="en-US" dirty="0"/>
          </a:p>
          <a:p>
            <a:pPr lvl="3"/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3886201" y="3721986"/>
            <a:ext cx="3349624" cy="66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 bwMode="gray">
          <a:xfrm>
            <a:off x="6633315" y="3993610"/>
            <a:ext cx="566291" cy="808783"/>
            <a:chOff x="3060700" y="3737426"/>
            <a:chExt cx="635034" cy="906963"/>
          </a:xfrm>
        </p:grpSpPr>
        <p:sp>
          <p:nvSpPr>
            <p:cNvPr id="9" name="Rectangle 8"/>
            <p:cNvSpPr/>
            <p:nvPr/>
          </p:nvSpPr>
          <p:spPr bwMode="gray">
            <a:xfrm>
              <a:off x="3232097" y="3737426"/>
              <a:ext cx="292241" cy="150005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/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060700" y="4313641"/>
              <a:ext cx="635034" cy="330748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 bwMode="gray">
            <a:xfrm flipH="1">
              <a:off x="3060700" y="3887431"/>
              <a:ext cx="171397" cy="430822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9" idx="3"/>
            </p:cNvCxnSpPr>
            <p:nvPr/>
          </p:nvCxnSpPr>
          <p:spPr bwMode="gray">
            <a:xfrm>
              <a:off x="3524338" y="3812429"/>
              <a:ext cx="171396" cy="505824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lide Number Placeholder 27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66</a:t>
            </a:fld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57884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Explanations</a:t>
            </a:r>
            <a:br>
              <a:rPr lang="en-US" dirty="0"/>
            </a:br>
            <a:r>
              <a:rPr lang="en-US" dirty="0"/>
              <a:t>- Footer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GB" noProof="1"/>
              <a:t>You can insert or change </a:t>
            </a:r>
            <a:br>
              <a:rPr lang="en-GB" noProof="1"/>
            </a:br>
            <a:r>
              <a:rPr lang="en-GB" noProof="1"/>
              <a:t>your presentation‘s footer. </a:t>
            </a:r>
            <a:br>
              <a:rPr lang="en-GB" noProof="1"/>
            </a:br>
            <a:r>
              <a:rPr lang="en-GB" noProof="1"/>
              <a:t>Click on the Insert-tab | Header </a:t>
            </a:r>
            <a:br>
              <a:rPr lang="en-GB" noProof="1"/>
            </a:br>
            <a:r>
              <a:rPr lang="en-GB" noProof="1"/>
              <a:t>and Footer | After filling in your descriptions click on </a:t>
            </a:r>
            <a:r>
              <a:rPr lang="en-GB" b="1" noProof="1"/>
              <a:t>Apply to All.</a:t>
            </a:r>
            <a:endParaRPr lang="en-GB" noProof="1"/>
          </a:p>
          <a:p>
            <a:br>
              <a:rPr lang="en-GB" b="1" noProof="1"/>
            </a:br>
            <a:r>
              <a:rPr lang="en-GB" b="1" noProof="1"/>
              <a:t>Descriptions:</a:t>
            </a:r>
          </a:p>
          <a:p>
            <a:pPr lvl="1"/>
            <a:r>
              <a:rPr lang="en-GB" noProof="1"/>
              <a:t>Activate date and time and write in:</a:t>
            </a:r>
            <a:r>
              <a:rPr lang="en-US" i="1" dirty="0"/>
              <a:t>Speaker, Job Description</a:t>
            </a:r>
          </a:p>
          <a:p>
            <a:pPr lvl="1"/>
            <a:r>
              <a:rPr lang="en-GB" noProof="1"/>
              <a:t>Activate the slide number.</a:t>
            </a:r>
          </a:p>
          <a:p>
            <a:pPr lvl="1"/>
            <a:r>
              <a:rPr lang="en-GB" noProof="1"/>
              <a:t>Activate the footer and write in:</a:t>
            </a:r>
            <a:br>
              <a:rPr lang="en-GB" noProof="1"/>
            </a:br>
            <a:r>
              <a:rPr lang="en-US" i="1" dirty="0"/>
              <a:t>Presentation Title</a:t>
            </a:r>
            <a:br>
              <a:rPr lang="en-US" i="1" dirty="0"/>
            </a:br>
            <a:endParaRPr lang="en-US" i="1" dirty="0"/>
          </a:p>
          <a:p>
            <a:r>
              <a:rPr lang="de-DE" b="1" dirty="0" err="1">
                <a:solidFill>
                  <a:schemeClr val="accent1"/>
                </a:solidFill>
              </a:rPr>
              <a:t>Don‘t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use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the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template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br>
              <a:rPr lang="de-DE" b="1" dirty="0">
                <a:solidFill>
                  <a:schemeClr val="accent1"/>
                </a:solidFill>
              </a:rPr>
            </a:br>
            <a:r>
              <a:rPr lang="de-DE" b="1" dirty="0" err="1">
                <a:solidFill>
                  <a:schemeClr val="accent1"/>
                </a:solidFill>
              </a:rPr>
              <a:t>without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the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complete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footer</a:t>
            </a:r>
            <a:r>
              <a:rPr lang="de-DE" b="1" dirty="0">
                <a:solidFill>
                  <a:schemeClr val="accent1"/>
                </a:solidFill>
              </a:rPr>
              <a:t>.</a:t>
            </a:r>
            <a:endParaRPr lang="en-US" b="1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79389" y="2088752"/>
            <a:ext cx="3529012" cy="2715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79390" y="1239838"/>
            <a:ext cx="3529012" cy="85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 bwMode="gray">
          <a:xfrm>
            <a:off x="381490" y="2715766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gray">
          <a:xfrm>
            <a:off x="658842" y="3637423"/>
            <a:ext cx="2076953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gray">
          <a:xfrm>
            <a:off x="532295" y="4112665"/>
            <a:ext cx="2203500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381490" y="3811595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381490" y="3956738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67</a:t>
            </a:fld>
            <a:endParaRPr lang="en-US" b="1" dirty="0"/>
          </a:p>
        </p:txBody>
      </p:sp>
      <p:sp>
        <p:nvSpPr>
          <p:cNvPr id="13" name="Rectangle 12"/>
          <p:cNvSpPr/>
          <p:nvPr/>
        </p:nvSpPr>
        <p:spPr bwMode="gray">
          <a:xfrm>
            <a:off x="2944843" y="2592394"/>
            <a:ext cx="547038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76168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Explanations</a:t>
            </a:r>
            <a:br>
              <a:rPr lang="en-US" dirty="0"/>
            </a:br>
            <a:r>
              <a:rPr lang="en-US" dirty="0"/>
              <a:t>- Drawing guides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noProof="1"/>
              <a:t>You can enable your guide-lines to align objects on the slide </a:t>
            </a:r>
            <a:r>
              <a:rPr lang="en-US" b="1" noProof="1"/>
              <a:t>(View | Show | Select the option „Guides“)</a:t>
            </a:r>
          </a:p>
          <a:p>
            <a:r>
              <a:rPr lang="en-US" noProof="1"/>
              <a:t>Or hit the right mouse button outside </a:t>
            </a:r>
            <a:br>
              <a:rPr lang="en-US" noProof="1"/>
            </a:br>
            <a:r>
              <a:rPr lang="en-US" noProof="1"/>
              <a:t>the slide and go at </a:t>
            </a:r>
            <a:br>
              <a:rPr lang="en-US" noProof="1"/>
            </a:br>
            <a:r>
              <a:rPr lang="en-US" noProof="1"/>
              <a:t>„Grid and Guides…“</a:t>
            </a:r>
          </a:p>
          <a:p>
            <a:endParaRPr lang="en-US" noProof="1"/>
          </a:p>
          <a:p>
            <a:endParaRPr lang="en-US" noProof="1"/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82102" y="1239837"/>
            <a:ext cx="1165293" cy="180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347395" y="1239837"/>
            <a:ext cx="2362415" cy="2326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 bwMode="gray">
          <a:xfrm>
            <a:off x="182102" y="2338394"/>
            <a:ext cx="1165293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gray">
          <a:xfrm>
            <a:off x="1909303" y="2287594"/>
            <a:ext cx="862498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gray">
          <a:xfrm>
            <a:off x="1518917" y="1729144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518917" y="1896058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gray">
          <a:xfrm>
            <a:off x="1518917" y="2875772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gray">
          <a:xfrm>
            <a:off x="1518917" y="3042687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68</a:t>
            </a:fld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40658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Explanations</a:t>
            </a:r>
            <a:br>
              <a:rPr lang="en-US" dirty="0"/>
            </a:br>
            <a:r>
              <a:rPr lang="en-US" dirty="0"/>
              <a:t>- Slide layouts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noProof="1"/>
              <a:t>You can choose between different </a:t>
            </a:r>
            <a:br>
              <a:rPr lang="en-US" noProof="1"/>
            </a:br>
            <a:r>
              <a:rPr lang="en-US" noProof="1"/>
              <a:t>slide layouts. </a:t>
            </a:r>
            <a:br>
              <a:rPr lang="en-US" noProof="1"/>
            </a:br>
            <a:r>
              <a:rPr lang="en-US" noProof="1"/>
              <a:t>These pre-defined layouts gives you the oportunity to use text and visualisations just the right way.</a:t>
            </a:r>
          </a:p>
          <a:p>
            <a:endParaRPr lang="en-US" noProof="1"/>
          </a:p>
          <a:p>
            <a:r>
              <a:rPr lang="en-US" b="1" noProof="1"/>
              <a:t>To use these layouts:</a:t>
            </a:r>
          </a:p>
          <a:p>
            <a:r>
              <a:rPr lang="en-US" noProof="1"/>
              <a:t>Click on the Home-tab | New Slide or Layout | and choose one out of the layouts</a:t>
            </a:r>
          </a:p>
          <a:p>
            <a:br>
              <a:rPr lang="de-DE" noProof="1"/>
            </a:br>
            <a:r>
              <a:rPr lang="de-DE" noProof="1"/>
              <a:t>Click „Reset“ to reset to the predefined slide layout.</a:t>
            </a:r>
            <a:endParaRPr lang="en-US" noProof="1"/>
          </a:p>
          <a:p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0027" y="4047061"/>
            <a:ext cx="1426620" cy="75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69</a:t>
            </a:fld>
            <a:endParaRPr lang="en-US" b="1" dirty="0"/>
          </a:p>
        </p:txBody>
      </p:sp>
      <p:sp>
        <p:nvSpPr>
          <p:cNvPr id="7" name="Rectangle 6"/>
          <p:cNvSpPr/>
          <p:nvPr/>
        </p:nvSpPr>
        <p:spPr bwMode="gray">
          <a:xfrm>
            <a:off x="1211943" y="4457480"/>
            <a:ext cx="353166" cy="121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1211943" y="4334109"/>
            <a:ext cx="353166" cy="121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367" y="1239837"/>
            <a:ext cx="2564279" cy="278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445119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4B986-A08F-482D-999E-1ED01E4E66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307DB1-15CA-4B8F-A9D9-124B1489ED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73C01-F882-48C2-9EC1-7CD789B99B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7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DC270E-1B39-4C9E-85F2-AD95C207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Approach – „Naive“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46ECA5-50A6-4252-BF62-A555F7446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35" y="1099954"/>
            <a:ext cx="7102816" cy="246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6493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4B986-A08F-482D-999E-1ED01E4E66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307DB1-15CA-4B8F-A9D9-124B1489ED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73C01-F882-48C2-9EC1-7CD789B99B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8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DC270E-1B39-4C9E-85F2-AD95C207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Approach – „Naive“ v2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C1FB7-6431-4C81-82AB-87B21830C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904" y="1205360"/>
            <a:ext cx="1504111" cy="5214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780719-96C5-4FC0-9C17-A92B1EB5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7" y="1340380"/>
            <a:ext cx="7142537" cy="313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4137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A498C-CB22-4D46-AF35-BCFE260B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- Example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EEBB-CCEF-4EB4-A755-1AD6837780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0CCB-3957-484C-8C9B-E7F3744476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3BCF-CC07-4550-B288-59761E4019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9</a:t>
            </a:fld>
            <a:endParaRPr lang="en-US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1BDF8E-A44F-4E75-A5F6-E4DD81640680}"/>
              </a:ext>
            </a:extLst>
          </p:cNvPr>
          <p:cNvGrpSpPr/>
          <p:nvPr/>
        </p:nvGrpSpPr>
        <p:grpSpPr>
          <a:xfrm>
            <a:off x="1801424" y="2151570"/>
            <a:ext cx="3991753" cy="2451789"/>
            <a:chOff x="755576" y="1825983"/>
            <a:chExt cx="3991753" cy="245178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D359BD4-C962-4EC8-9573-A70ED05DDB09}"/>
                </a:ext>
              </a:extLst>
            </p:cNvPr>
            <p:cNvSpPr/>
            <p:nvPr/>
          </p:nvSpPr>
          <p:spPr bwMode="gray">
            <a:xfrm>
              <a:off x="755576" y="1958720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357BEA2-30A3-4811-8C92-42A990A15064}"/>
                </a:ext>
              </a:extLst>
            </p:cNvPr>
            <p:cNvSpPr/>
            <p:nvPr/>
          </p:nvSpPr>
          <p:spPr bwMode="gray">
            <a:xfrm>
              <a:off x="755576" y="2724150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FC374D-3F72-48E3-8B0C-3C65EFD8C8FF}"/>
                </a:ext>
              </a:extLst>
            </p:cNvPr>
            <p:cNvSpPr/>
            <p:nvPr/>
          </p:nvSpPr>
          <p:spPr bwMode="gray">
            <a:xfrm>
              <a:off x="755580" y="3491264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73223D-8FCA-47BA-A920-946A3355C8F0}"/>
                </a:ext>
              </a:extLst>
            </p:cNvPr>
            <p:cNvSpPr/>
            <p:nvPr/>
          </p:nvSpPr>
          <p:spPr bwMode="gray">
            <a:xfrm>
              <a:off x="3955241" y="1825983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Att1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8D7201-0024-422A-874C-3EABFA6B3587}"/>
                </a:ext>
              </a:extLst>
            </p:cNvPr>
            <p:cNvSpPr/>
            <p:nvPr/>
          </p:nvSpPr>
          <p:spPr bwMode="gray">
            <a:xfrm>
              <a:off x="3955241" y="2486908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Att2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440C3F-8D8D-457F-BAAA-4149DD04CEAD}"/>
                </a:ext>
              </a:extLst>
            </p:cNvPr>
            <p:cNvSpPr/>
            <p:nvPr/>
          </p:nvSpPr>
          <p:spPr bwMode="gray">
            <a:xfrm>
              <a:off x="3955241" y="3147833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Att3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6CFA59-1812-46F8-8E93-ABCFAD6526B0}"/>
                </a:ext>
              </a:extLst>
            </p:cNvPr>
            <p:cNvSpPr/>
            <p:nvPr/>
          </p:nvSpPr>
          <p:spPr bwMode="gray">
            <a:xfrm>
              <a:off x="3955241" y="3808758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Att4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E1CDDFC-C698-4326-B11A-2FBAD3474BE9}"/>
                </a:ext>
              </a:extLst>
            </p:cNvPr>
            <p:cNvCxnSpPr>
              <a:stCxn id="7" idx="3"/>
              <a:endCxn id="10" idx="1"/>
            </p:cNvCxnSpPr>
            <p:nvPr/>
          </p:nvCxnSpPr>
          <p:spPr bwMode="gray">
            <a:xfrm flipV="1">
              <a:off x="1691680" y="2060490"/>
              <a:ext cx="2263561" cy="20474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38C500-F79A-4695-BC9D-A5668C0D4F53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 bwMode="gray">
            <a:xfrm>
              <a:off x="1691680" y="2265235"/>
              <a:ext cx="2263561" cy="45618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E71965B-82D1-489F-ABA2-3CE471667C2E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 bwMode="gray">
            <a:xfrm flipV="1">
              <a:off x="1691680" y="2060490"/>
              <a:ext cx="2263561" cy="9701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2208FD-0F07-480B-A54B-D511DC94D30D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 bwMode="gray">
            <a:xfrm flipV="1">
              <a:off x="1691680" y="2721415"/>
              <a:ext cx="2263561" cy="30925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2A2C5AB-CF68-4D00-8CE6-D4C8CA1B1961}"/>
                </a:ext>
              </a:extLst>
            </p:cNvPr>
            <p:cNvCxnSpPr>
              <a:cxnSpLocks/>
              <a:stCxn id="8" idx="3"/>
              <a:endCxn id="12" idx="1"/>
            </p:cNvCxnSpPr>
            <p:nvPr/>
          </p:nvCxnSpPr>
          <p:spPr bwMode="gray">
            <a:xfrm>
              <a:off x="1691680" y="3030665"/>
              <a:ext cx="2263561" cy="3516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8BFBBB-4162-46D1-8CF0-C5D801C01C0A}"/>
                </a:ext>
              </a:extLst>
            </p:cNvPr>
            <p:cNvCxnSpPr>
              <a:cxnSpLocks/>
              <a:stCxn id="9" idx="3"/>
              <a:endCxn id="13" idx="1"/>
            </p:cNvCxnSpPr>
            <p:nvPr/>
          </p:nvCxnSpPr>
          <p:spPr bwMode="gray">
            <a:xfrm>
              <a:off x="1691684" y="3797779"/>
              <a:ext cx="2263557" cy="24548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1DA601C-EE8C-4919-A84C-2E8B633B1E0C}"/>
              </a:ext>
            </a:extLst>
          </p:cNvPr>
          <p:cNvSpPr txBox="1"/>
          <p:nvPr/>
        </p:nvSpPr>
        <p:spPr bwMode="gray">
          <a:xfrm>
            <a:off x="661628" y="3246847"/>
            <a:ext cx="914400" cy="2278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Activities</a:t>
            </a:r>
            <a:endParaRPr lang="en-GB" sz="1200" dirty="0" err="1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D5037A7-1A79-4AE9-A6CD-CE805E8DFD09}"/>
              </a:ext>
            </a:extLst>
          </p:cNvPr>
          <p:cNvSpPr/>
          <p:nvPr/>
        </p:nvSpPr>
        <p:spPr bwMode="gray">
          <a:xfrm>
            <a:off x="1466536" y="2284307"/>
            <a:ext cx="297152" cy="2145574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81061C-0EA7-4B92-9D63-2A49FCA25ABE}"/>
              </a:ext>
            </a:extLst>
          </p:cNvPr>
          <p:cNvSpPr txBox="1"/>
          <p:nvPr/>
        </p:nvSpPr>
        <p:spPr bwMode="gray">
          <a:xfrm>
            <a:off x="6250966" y="3246847"/>
            <a:ext cx="914400" cy="2278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Attributes</a:t>
            </a:r>
            <a:endParaRPr lang="en-GB" sz="1200" dirty="0" err="1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B0A1E30D-7094-46D2-9F21-F71F3E6E7A36}"/>
              </a:ext>
            </a:extLst>
          </p:cNvPr>
          <p:cNvSpPr/>
          <p:nvPr/>
        </p:nvSpPr>
        <p:spPr bwMode="gray">
          <a:xfrm flipH="1">
            <a:off x="5858664" y="2284307"/>
            <a:ext cx="297511" cy="2145574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EA788C-F588-43F0-9A15-24F82D76BC46}"/>
              </a:ext>
            </a:extLst>
          </p:cNvPr>
          <p:cNvCxnSpPr/>
          <p:nvPr/>
        </p:nvCxnSpPr>
        <p:spPr bwMode="gray">
          <a:xfrm>
            <a:off x="3347864" y="1851670"/>
            <a:ext cx="521444" cy="534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3A3C37-BE1B-457C-AC40-99FFE89D2591}"/>
              </a:ext>
            </a:extLst>
          </p:cNvPr>
          <p:cNvSpPr txBox="1"/>
          <p:nvPr/>
        </p:nvSpPr>
        <p:spPr bwMode="gray">
          <a:xfrm>
            <a:off x="2959234" y="1617163"/>
            <a:ext cx="748670" cy="2278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Access</a:t>
            </a:r>
            <a:endParaRPr lang="en-GB" sz="1200" dirty="0" err="1"/>
          </a:p>
        </p:txBody>
      </p:sp>
    </p:spTree>
    <p:extLst>
      <p:ext uri="{BB962C8B-B14F-4D97-AF65-F5344CB8AC3E}">
        <p14:creationId xmlns:p14="http://schemas.microsoft.com/office/powerpoint/2010/main" val="264207132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_Fakultät_11_EXP v20170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HPI_05_EXP" id="{EEEEA749-3836-4DC6-BA52-AE8D0ADE122A}" vid="{1AF48529-3759-4302-91D0-708D448B88CB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Template_HPI_201707__Verdana_20pt_</Template>
  <TotalTime>7186</TotalTime>
  <Words>3874</Words>
  <Application>Microsoft Office PowerPoint</Application>
  <PresentationFormat>On-screen Show (16:9)</PresentationFormat>
  <Paragraphs>1744</Paragraphs>
  <Slides>69</Slides>
  <Notes>11</Notes>
  <HiddenSlides>21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-apple-system</vt:lpstr>
      <vt:lpstr>Arial</vt:lpstr>
      <vt:lpstr>Bradley Hand ITC</vt:lpstr>
      <vt:lpstr>Verdana</vt:lpstr>
      <vt:lpstr>TEMPLATE_Fakultät_11_EXP v201702</vt:lpstr>
      <vt:lpstr>Discovering a Global Data Model from Event Logs</vt:lpstr>
      <vt:lpstr>Agenda</vt:lpstr>
      <vt:lpstr>Recap - Model Discovery on Single Event Log</vt:lpstr>
      <vt:lpstr>Recap - Problem Definition</vt:lpstr>
      <vt:lpstr>Recap - Approach – „Naive“</vt:lpstr>
      <vt:lpstr>Recap – Approach – „Naive“ v2</vt:lpstr>
      <vt:lpstr>Approach – „Naive“</vt:lpstr>
      <vt:lpstr>Approach – „Naive“ v2</vt:lpstr>
      <vt:lpstr>A2A Diagrams - Example</vt:lpstr>
      <vt:lpstr>A2A Diagrams - Example</vt:lpstr>
      <vt:lpstr>A2A Diagrams - Example</vt:lpstr>
      <vt:lpstr>A2A Diagrams – Data Structure</vt:lpstr>
      <vt:lpstr>A2A Diagrams – Real World Example</vt:lpstr>
      <vt:lpstr>Intermission: Dataset – BPI Challenge 2017</vt:lpstr>
      <vt:lpstr>A2A Diagrams – Data Structure</vt:lpstr>
      <vt:lpstr>Underlying Model –  Which Attributes Belong Together?</vt:lpstr>
      <vt:lpstr>Underlying Model –  Which Attributes Belong Together?</vt:lpstr>
      <vt:lpstr>Underlying Model –  Which Attributes Belong Together?</vt:lpstr>
      <vt:lpstr>Underlying Model –  Which Attributes Belong Together?</vt:lpstr>
      <vt:lpstr>Underlying Model –  Which Attributes Belong Together?</vt:lpstr>
      <vt:lpstr>Underlying Model –  Which Attributes Belong Together?</vt:lpstr>
      <vt:lpstr>Underlying Model –  Which Attributes Belong Together?</vt:lpstr>
      <vt:lpstr>PowerPoint Presentation</vt:lpstr>
      <vt:lpstr>Offers – A2A Matrix</vt:lpstr>
      <vt:lpstr>OfferApplications – A2A Matrix</vt:lpstr>
      <vt:lpstr>Union(OfferApplications, Offers) – A2A Matrix</vt:lpstr>
      <vt:lpstr>New Rule: Multilog Access</vt:lpstr>
      <vt:lpstr>New Rule: Multilog Access</vt:lpstr>
      <vt:lpstr>Definition: Fully Connected A2A</vt:lpstr>
      <vt:lpstr>Definition: Partially Fully Connected A2A</vt:lpstr>
      <vt:lpstr>New Rule: (Partially) Fully Connected A2A</vt:lpstr>
      <vt:lpstr>BPI 2017 Challenge Data Definition vs. Result</vt:lpstr>
      <vt:lpstr>Limitation - Key Matching</vt:lpstr>
      <vt:lpstr>Proposed Algorithm</vt:lpstr>
      <vt:lpstr>Proposed Algorithm</vt:lpstr>
      <vt:lpstr>Proposed Algorithm</vt:lpstr>
      <vt:lpstr>Proposed Algorithm</vt:lpstr>
      <vt:lpstr>Proposed Algorithm</vt:lpstr>
      <vt:lpstr>Dataset Overview – BPI Challenge 2020</vt:lpstr>
      <vt:lpstr>Dataset Overview – BPI Challenge 2020</vt:lpstr>
      <vt:lpstr>Dataset Overview – BPI Challenge 2020</vt:lpstr>
      <vt:lpstr>BPI Challenge 2020 – Simplified</vt:lpstr>
      <vt:lpstr>Simplified Approach</vt:lpstr>
      <vt:lpstr>Simplified Approach – Result vs. Bano et. al</vt:lpstr>
      <vt:lpstr>Second Approach - Result vs. Bano et. al</vt:lpstr>
      <vt:lpstr>Backwards Approach - Result vs. Graphing Library</vt:lpstr>
      <vt:lpstr>Backwards Approach - Result vs. Graphing Library</vt:lpstr>
      <vt:lpstr>Discussion and Future Work</vt:lpstr>
      <vt:lpstr>Questions | Discussion | Comments</vt:lpstr>
      <vt:lpstr>Road Traffic A2A</vt:lpstr>
      <vt:lpstr>Rules in Data - Rule 1</vt:lpstr>
      <vt:lpstr>Rules in Data - Rule 2</vt:lpstr>
      <vt:lpstr>Rules in Data - Rule 3</vt:lpstr>
      <vt:lpstr>Rules in Data - Rule 4</vt:lpstr>
      <vt:lpstr>Rule 4</vt:lpstr>
      <vt:lpstr>Rule 4</vt:lpstr>
      <vt:lpstr>PowerPoint Presentation</vt:lpstr>
      <vt:lpstr>PowerPoint Presentation</vt:lpstr>
      <vt:lpstr>PowerPoint Presentation</vt:lpstr>
      <vt:lpstr>PowerPoint Presentation</vt:lpstr>
      <vt:lpstr>Related Work –  Schema Matching on Event Logs</vt:lpstr>
      <vt:lpstr>Related Work –  Deriving Data Model from Related BPMs</vt:lpstr>
      <vt:lpstr>PowerPoint Presentation</vt:lpstr>
      <vt:lpstr>PowerPoint Presentation</vt:lpstr>
      <vt:lpstr>PowerPoint Presentation</vt:lpstr>
      <vt:lpstr>Explanations - Text layers</vt:lpstr>
      <vt:lpstr>Explanations - Footer</vt:lpstr>
      <vt:lpstr>Explanations - Drawing guides</vt:lpstr>
      <vt:lpstr>Explanations - Slide layouts</vt:lpstr>
    </vt:vector>
  </TitlesOfParts>
  <Company>Hasso-Plattner-Institut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(Verdana 20pt) - maximum 2 lines</dc:title>
  <dc:creator>Tentacula Geht-dich-nix-an</dc:creator>
  <cp:lastModifiedBy>Tentacula Geht-dich-nix-an</cp:lastModifiedBy>
  <cp:revision>18</cp:revision>
  <cp:lastPrinted>2014-05-07T12:19:03Z</cp:lastPrinted>
  <dcterms:created xsi:type="dcterms:W3CDTF">2021-07-12T13:05:59Z</dcterms:created>
  <dcterms:modified xsi:type="dcterms:W3CDTF">2021-07-19T19:51:58Z</dcterms:modified>
</cp:coreProperties>
</file>